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Gelasio"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031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Library Management System Using Java &amp; JavaFX</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52912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Conclusion: Empowering Libraries with Java &amp; JavaFX</a:t>
            </a:r>
            <a:endParaRPr lang="en-US" sz="4450" dirty="0"/>
          </a:p>
        </p:txBody>
      </p:sp>
      <p:sp>
        <p:nvSpPr>
          <p:cNvPr id="4" name="Text 1"/>
          <p:cNvSpPr/>
          <p:nvPr/>
        </p:nvSpPr>
        <p:spPr>
          <a:xfrm>
            <a:off x="1133951" y="3541990"/>
            <a:ext cx="7216259" cy="290322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This Library Management System offers a scalable, efficient, and user-friendly solution, perfectly tailored for the demands of modern libraries. By combining a powerful Java backend with a rich JavaFX user interface, it not only streamlines library workflows and improves data accuracy but also significantly enriches the overall user experience. The system is designed with adaptability in mind, ready to evolve and grow with the ever-changing needs and emerging technologies of the library world.</a:t>
            </a:r>
            <a:endParaRPr lang="en-US" sz="1750" dirty="0"/>
          </a:p>
        </p:txBody>
      </p:sp>
      <p:sp>
        <p:nvSpPr>
          <p:cNvPr id="5" name="Shape 2"/>
          <p:cNvSpPr/>
          <p:nvPr/>
        </p:nvSpPr>
        <p:spPr>
          <a:xfrm>
            <a:off x="793790" y="3286839"/>
            <a:ext cx="30480" cy="3413522"/>
          </a:xfrm>
          <a:prstGeom prst="rect">
            <a:avLst/>
          </a:prstGeom>
          <a:solidFill>
            <a:srgbClr val="C49F8C"/>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7223046" y="2609374"/>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D8B6A4"/>
                </a:solidFill>
                <a:latin typeface="Gelasio" pitchFamily="34" charset="0"/>
                <a:ea typeface="Gelasio" pitchFamily="34" charset="-122"/>
                <a:cs typeface="Gelasio" pitchFamily="34" charset="-120"/>
              </a:rPr>
              <a:t>Thank You!</a:t>
            </a:r>
            <a:endParaRPr lang="en-US" sz="4450" dirty="0"/>
          </a:p>
        </p:txBody>
      </p:sp>
      <p:sp>
        <p:nvSpPr>
          <p:cNvPr id="4" name="Text 1"/>
          <p:cNvSpPr/>
          <p:nvPr/>
        </p:nvSpPr>
        <p:spPr>
          <a:xfrm>
            <a:off x="6280190" y="3658314"/>
            <a:ext cx="7556421" cy="725805"/>
          </a:xfrm>
          <a:prstGeom prst="rect">
            <a:avLst/>
          </a:prstGeom>
          <a:noFill/>
          <a:ln/>
        </p:spPr>
        <p:txBody>
          <a:bodyPr wrap="square" lIns="0" tIns="0" rIns="0" bIns="0" rtlCol="0" anchor="t"/>
          <a:lstStyle/>
          <a:p>
            <a:pPr marL="0" indent="0" algn="ctr">
              <a:lnSpc>
                <a:spcPts val="2850"/>
              </a:lnSpc>
              <a:buNone/>
            </a:pPr>
            <a:r>
              <a:rPr lang="en-US" sz="1750" dirty="0">
                <a:solidFill>
                  <a:srgbClr val="C9C2C0"/>
                </a:solidFill>
                <a:latin typeface="Gelasio" pitchFamily="34" charset="0"/>
                <a:ea typeface="Gelasio" pitchFamily="34" charset="-122"/>
                <a:cs typeface="Gelasio" pitchFamily="34" charset="-120"/>
              </a:rPr>
              <a:t>We appreciate you taking the time to learn about our Library Management System. We hope this presentation has been informative and insightful.</a:t>
            </a:r>
            <a:endParaRPr lang="en-US" sz="1750" dirty="0"/>
          </a:p>
        </p:txBody>
      </p:sp>
      <p:sp>
        <p:nvSpPr>
          <p:cNvPr id="5" name="Text 2"/>
          <p:cNvSpPr/>
          <p:nvPr/>
        </p:nvSpPr>
        <p:spPr>
          <a:xfrm>
            <a:off x="6280190" y="4639270"/>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3"/>
          <p:cNvSpPr/>
          <p:nvPr/>
        </p:nvSpPr>
        <p:spPr>
          <a:xfrm>
            <a:off x="6280190" y="5257324"/>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Rectangle 6">
            <a:extLst>
              <a:ext uri="{FF2B5EF4-FFF2-40B4-BE49-F238E27FC236}">
                <a16:creationId xmlns:a16="http://schemas.microsoft.com/office/drawing/2014/main" id="{C825F96F-A97E-1528-B1F9-A3D7C094C5A2}"/>
              </a:ext>
            </a:extLst>
          </p:cNvPr>
          <p:cNvSpPr/>
          <p:nvPr/>
        </p:nvSpPr>
        <p:spPr>
          <a:xfrm>
            <a:off x="12780818" y="7710055"/>
            <a:ext cx="1704109" cy="436418"/>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handshake over a computer&#10;&#10;AI-generated content may be incorrect.">
            <a:extLst>
              <a:ext uri="{FF2B5EF4-FFF2-40B4-BE49-F238E27FC236}">
                <a16:creationId xmlns:a16="http://schemas.microsoft.com/office/drawing/2014/main" id="{BA3161C7-37FA-746E-011E-DB272AABF156}"/>
              </a:ext>
            </a:extLst>
          </p:cNvPr>
          <p:cNvPicPr>
            <a:picLocks noChangeAspect="1"/>
          </p:cNvPicPr>
          <p:nvPr/>
        </p:nvPicPr>
        <p:blipFill>
          <a:blip r:embed="rId3"/>
          <a:stretch>
            <a:fillRect/>
          </a:stretch>
        </p:blipFill>
        <p:spPr>
          <a:xfrm>
            <a:off x="-141392" y="0"/>
            <a:ext cx="64008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6882" y="779145"/>
            <a:ext cx="8917900" cy="684728"/>
          </a:xfrm>
          <a:prstGeom prst="rect">
            <a:avLst/>
          </a:prstGeom>
          <a:noFill/>
          <a:ln/>
        </p:spPr>
        <p:txBody>
          <a:bodyPr wrap="none" lIns="0" tIns="0" rIns="0" bIns="0" rtlCol="0" anchor="t"/>
          <a:lstStyle/>
          <a:p>
            <a:pPr marL="0" indent="0" algn="l">
              <a:lnSpc>
                <a:spcPts val="5350"/>
              </a:lnSpc>
              <a:buNone/>
            </a:pPr>
            <a:r>
              <a:rPr lang="en-US" sz="4300" dirty="0">
                <a:solidFill>
                  <a:srgbClr val="D8B6A4"/>
                </a:solidFill>
                <a:latin typeface="Gelasio" pitchFamily="34" charset="0"/>
                <a:ea typeface="Gelasio" pitchFamily="34" charset="-122"/>
                <a:cs typeface="Gelasio" pitchFamily="34" charset="-120"/>
              </a:rPr>
              <a:t>Why a Library Management System?</a:t>
            </a:r>
            <a:endParaRPr lang="en-US" sz="4300" dirty="0"/>
          </a:p>
        </p:txBody>
      </p:sp>
      <p:sp>
        <p:nvSpPr>
          <p:cNvPr id="3" name="Shape 1"/>
          <p:cNvSpPr/>
          <p:nvPr/>
        </p:nvSpPr>
        <p:spPr>
          <a:xfrm>
            <a:off x="766882" y="1902023"/>
            <a:ext cx="6438781" cy="2489359"/>
          </a:xfrm>
          <a:prstGeom prst="roundRect">
            <a:avLst>
              <a:gd name="adj" fmla="val 1320"/>
            </a:avLst>
          </a:prstGeom>
          <a:solidFill>
            <a:srgbClr val="373433"/>
          </a:solidFill>
          <a:ln/>
        </p:spPr>
      </p:sp>
      <p:sp>
        <p:nvSpPr>
          <p:cNvPr id="4" name="Shape 2"/>
          <p:cNvSpPr/>
          <p:nvPr/>
        </p:nvSpPr>
        <p:spPr>
          <a:xfrm>
            <a:off x="985957" y="2121098"/>
            <a:ext cx="657344" cy="657344"/>
          </a:xfrm>
          <a:prstGeom prst="roundRect">
            <a:avLst>
              <a:gd name="adj" fmla="val 13909134"/>
            </a:avLst>
          </a:prstGeom>
          <a:solidFill>
            <a:srgbClr val="C49F8C"/>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693" y="2301835"/>
            <a:ext cx="295751" cy="295751"/>
          </a:xfrm>
          <a:prstGeom prst="rect">
            <a:avLst/>
          </a:prstGeom>
        </p:spPr>
      </p:pic>
      <p:sp>
        <p:nvSpPr>
          <p:cNvPr id="6" name="Text 3"/>
          <p:cNvSpPr/>
          <p:nvPr/>
        </p:nvSpPr>
        <p:spPr>
          <a:xfrm>
            <a:off x="985957" y="2997518"/>
            <a:ext cx="2758202" cy="342305"/>
          </a:xfrm>
          <a:prstGeom prst="rect">
            <a:avLst/>
          </a:prstGeom>
          <a:noFill/>
          <a:ln/>
        </p:spPr>
        <p:txBody>
          <a:bodyPr wrap="none" lIns="0" tIns="0" rIns="0" bIns="0" rtlCol="0" anchor="t"/>
          <a:lstStyle/>
          <a:p>
            <a:pPr marL="0" indent="0" algn="l">
              <a:lnSpc>
                <a:spcPts val="2650"/>
              </a:lnSpc>
              <a:buNone/>
            </a:pPr>
            <a:r>
              <a:rPr lang="en-US" sz="2150" dirty="0">
                <a:solidFill>
                  <a:srgbClr val="C9C2C0"/>
                </a:solidFill>
                <a:latin typeface="Gelasio" pitchFamily="34" charset="0"/>
                <a:ea typeface="Gelasio" pitchFamily="34" charset="-122"/>
                <a:cs typeface="Gelasio" pitchFamily="34" charset="-120"/>
              </a:rPr>
              <a:t>Automated Operations</a:t>
            </a:r>
            <a:endParaRPr lang="en-US" sz="2150" dirty="0"/>
          </a:p>
        </p:txBody>
      </p:sp>
      <p:sp>
        <p:nvSpPr>
          <p:cNvPr id="7" name="Text 4"/>
          <p:cNvSpPr/>
          <p:nvPr/>
        </p:nvSpPr>
        <p:spPr>
          <a:xfrm>
            <a:off x="985957" y="3471267"/>
            <a:ext cx="6000631" cy="70104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Streamlines book cataloging, issuing, and returns, drastically reducing manual effort and potential for human errors.</a:t>
            </a:r>
            <a:endParaRPr lang="en-US" sz="1700" dirty="0"/>
          </a:p>
        </p:txBody>
      </p:sp>
      <p:sp>
        <p:nvSpPr>
          <p:cNvPr id="8" name="Shape 5"/>
          <p:cNvSpPr/>
          <p:nvPr/>
        </p:nvSpPr>
        <p:spPr>
          <a:xfrm>
            <a:off x="7424737" y="1902023"/>
            <a:ext cx="6438781" cy="2489359"/>
          </a:xfrm>
          <a:prstGeom prst="roundRect">
            <a:avLst>
              <a:gd name="adj" fmla="val 1320"/>
            </a:avLst>
          </a:prstGeom>
          <a:solidFill>
            <a:srgbClr val="373433"/>
          </a:solidFill>
          <a:ln/>
        </p:spPr>
      </p:sp>
      <p:sp>
        <p:nvSpPr>
          <p:cNvPr id="9" name="Shape 6"/>
          <p:cNvSpPr/>
          <p:nvPr/>
        </p:nvSpPr>
        <p:spPr>
          <a:xfrm>
            <a:off x="7643813" y="2121098"/>
            <a:ext cx="657344" cy="657344"/>
          </a:xfrm>
          <a:prstGeom prst="roundRect">
            <a:avLst>
              <a:gd name="adj" fmla="val 13909134"/>
            </a:avLst>
          </a:prstGeom>
          <a:solidFill>
            <a:srgbClr val="C49F8C"/>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4549" y="2301835"/>
            <a:ext cx="295751" cy="295751"/>
          </a:xfrm>
          <a:prstGeom prst="rect">
            <a:avLst/>
          </a:prstGeom>
        </p:spPr>
      </p:pic>
      <p:sp>
        <p:nvSpPr>
          <p:cNvPr id="11" name="Text 7"/>
          <p:cNvSpPr/>
          <p:nvPr/>
        </p:nvSpPr>
        <p:spPr>
          <a:xfrm>
            <a:off x="7643813" y="2997518"/>
            <a:ext cx="3265289" cy="342305"/>
          </a:xfrm>
          <a:prstGeom prst="rect">
            <a:avLst/>
          </a:prstGeom>
          <a:noFill/>
          <a:ln/>
        </p:spPr>
        <p:txBody>
          <a:bodyPr wrap="none" lIns="0" tIns="0" rIns="0" bIns="0" rtlCol="0" anchor="t"/>
          <a:lstStyle/>
          <a:p>
            <a:pPr marL="0" indent="0" algn="l">
              <a:lnSpc>
                <a:spcPts val="2650"/>
              </a:lnSpc>
              <a:buNone/>
            </a:pPr>
            <a:r>
              <a:rPr lang="en-US" sz="2150" dirty="0">
                <a:solidFill>
                  <a:srgbClr val="C9C2C0"/>
                </a:solidFill>
                <a:latin typeface="Gelasio" pitchFamily="34" charset="0"/>
                <a:ea typeface="Gelasio" pitchFamily="34" charset="-122"/>
                <a:cs typeface="Gelasio" pitchFamily="34" charset="-120"/>
              </a:rPr>
              <a:t>Enhanced User Experience</a:t>
            </a:r>
            <a:endParaRPr lang="en-US" sz="2150" dirty="0"/>
          </a:p>
        </p:txBody>
      </p:sp>
      <p:sp>
        <p:nvSpPr>
          <p:cNvPr id="12" name="Text 8"/>
          <p:cNvSpPr/>
          <p:nvPr/>
        </p:nvSpPr>
        <p:spPr>
          <a:xfrm>
            <a:off x="7643813" y="3471267"/>
            <a:ext cx="6000631" cy="70104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Provides intuitive search functionalities, easy book reservations, and transparent fine tracking for members.</a:t>
            </a:r>
            <a:endParaRPr lang="en-US" sz="1700" dirty="0"/>
          </a:p>
        </p:txBody>
      </p:sp>
      <p:sp>
        <p:nvSpPr>
          <p:cNvPr id="13" name="Shape 9"/>
          <p:cNvSpPr/>
          <p:nvPr/>
        </p:nvSpPr>
        <p:spPr>
          <a:xfrm>
            <a:off x="766882" y="4610457"/>
            <a:ext cx="6438781" cy="2839879"/>
          </a:xfrm>
          <a:prstGeom prst="roundRect">
            <a:avLst>
              <a:gd name="adj" fmla="val 1157"/>
            </a:avLst>
          </a:prstGeom>
          <a:solidFill>
            <a:srgbClr val="373433"/>
          </a:solidFill>
          <a:ln/>
        </p:spPr>
      </p:sp>
      <p:sp>
        <p:nvSpPr>
          <p:cNvPr id="14" name="Shape 10"/>
          <p:cNvSpPr/>
          <p:nvPr/>
        </p:nvSpPr>
        <p:spPr>
          <a:xfrm>
            <a:off x="985957" y="4829532"/>
            <a:ext cx="657344" cy="657344"/>
          </a:xfrm>
          <a:prstGeom prst="roundRect">
            <a:avLst>
              <a:gd name="adj" fmla="val 13909134"/>
            </a:avLst>
          </a:prstGeom>
          <a:solidFill>
            <a:srgbClr val="C49F8C"/>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6693" y="5010269"/>
            <a:ext cx="295751" cy="295751"/>
          </a:xfrm>
          <a:prstGeom prst="rect">
            <a:avLst/>
          </a:prstGeom>
        </p:spPr>
      </p:pic>
      <p:sp>
        <p:nvSpPr>
          <p:cNvPr id="16" name="Text 11"/>
          <p:cNvSpPr/>
          <p:nvPr/>
        </p:nvSpPr>
        <p:spPr>
          <a:xfrm>
            <a:off x="985957" y="5705951"/>
            <a:ext cx="4106942" cy="342305"/>
          </a:xfrm>
          <a:prstGeom prst="rect">
            <a:avLst/>
          </a:prstGeom>
          <a:noFill/>
          <a:ln/>
        </p:spPr>
        <p:txBody>
          <a:bodyPr wrap="none" lIns="0" tIns="0" rIns="0" bIns="0" rtlCol="0" anchor="t"/>
          <a:lstStyle/>
          <a:p>
            <a:pPr marL="0" indent="0" algn="l">
              <a:lnSpc>
                <a:spcPts val="2650"/>
              </a:lnSpc>
              <a:buNone/>
            </a:pPr>
            <a:r>
              <a:rPr lang="en-US" sz="2150" dirty="0">
                <a:solidFill>
                  <a:srgbClr val="C9C2C0"/>
                </a:solidFill>
                <a:latin typeface="Gelasio" pitchFamily="34" charset="0"/>
                <a:ea typeface="Gelasio" pitchFamily="34" charset="-122"/>
                <a:cs typeface="Gelasio" pitchFamily="34" charset="-120"/>
              </a:rPr>
              <a:t>Optimised Resource Management</a:t>
            </a:r>
            <a:endParaRPr lang="en-US" sz="2150" dirty="0"/>
          </a:p>
        </p:txBody>
      </p:sp>
      <p:sp>
        <p:nvSpPr>
          <p:cNvPr id="17" name="Text 12"/>
          <p:cNvSpPr/>
          <p:nvPr/>
        </p:nvSpPr>
        <p:spPr>
          <a:xfrm>
            <a:off x="985957" y="6179701"/>
            <a:ext cx="6000631" cy="70104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Facilitates efficient reporting and better utilisation of library resources, ensuring books are always available.</a:t>
            </a:r>
            <a:endParaRPr lang="en-US" sz="1700" dirty="0"/>
          </a:p>
        </p:txBody>
      </p:sp>
      <p:sp>
        <p:nvSpPr>
          <p:cNvPr id="18" name="Shape 13"/>
          <p:cNvSpPr/>
          <p:nvPr/>
        </p:nvSpPr>
        <p:spPr>
          <a:xfrm>
            <a:off x="7424737" y="4610457"/>
            <a:ext cx="6438781" cy="2839879"/>
          </a:xfrm>
          <a:prstGeom prst="roundRect">
            <a:avLst>
              <a:gd name="adj" fmla="val 1157"/>
            </a:avLst>
          </a:prstGeom>
          <a:solidFill>
            <a:srgbClr val="373433"/>
          </a:solidFill>
          <a:ln/>
        </p:spPr>
      </p:sp>
      <p:sp>
        <p:nvSpPr>
          <p:cNvPr id="19" name="Shape 14"/>
          <p:cNvSpPr/>
          <p:nvPr/>
        </p:nvSpPr>
        <p:spPr>
          <a:xfrm>
            <a:off x="7643813" y="4829532"/>
            <a:ext cx="657344" cy="657344"/>
          </a:xfrm>
          <a:prstGeom prst="roundRect">
            <a:avLst>
              <a:gd name="adj" fmla="val 13909134"/>
            </a:avLst>
          </a:prstGeom>
          <a:solidFill>
            <a:srgbClr val="C49F8C"/>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24549" y="5010269"/>
            <a:ext cx="295751" cy="295751"/>
          </a:xfrm>
          <a:prstGeom prst="rect">
            <a:avLst/>
          </a:prstGeom>
        </p:spPr>
      </p:pic>
      <p:sp>
        <p:nvSpPr>
          <p:cNvPr id="21" name="Text 15"/>
          <p:cNvSpPr/>
          <p:nvPr/>
        </p:nvSpPr>
        <p:spPr>
          <a:xfrm>
            <a:off x="7643813" y="5705951"/>
            <a:ext cx="2738914" cy="342305"/>
          </a:xfrm>
          <a:prstGeom prst="rect">
            <a:avLst/>
          </a:prstGeom>
          <a:noFill/>
          <a:ln/>
        </p:spPr>
        <p:txBody>
          <a:bodyPr wrap="none" lIns="0" tIns="0" rIns="0" bIns="0" rtlCol="0" anchor="t"/>
          <a:lstStyle/>
          <a:p>
            <a:pPr marL="0" indent="0" algn="l">
              <a:lnSpc>
                <a:spcPts val="2650"/>
              </a:lnSpc>
              <a:buNone/>
            </a:pPr>
            <a:r>
              <a:rPr lang="en-US" sz="2150" dirty="0">
                <a:solidFill>
                  <a:srgbClr val="C9C2C0"/>
                </a:solidFill>
                <a:latin typeface="Gelasio" pitchFamily="34" charset="0"/>
                <a:ea typeface="Gelasio" pitchFamily="34" charset="-122"/>
                <a:cs typeface="Gelasio" pitchFamily="34" charset="-120"/>
              </a:rPr>
              <a:t>Scalable Solution</a:t>
            </a:r>
            <a:endParaRPr lang="en-US" sz="2150" dirty="0"/>
          </a:p>
        </p:txBody>
      </p:sp>
      <p:sp>
        <p:nvSpPr>
          <p:cNvPr id="22" name="Text 16"/>
          <p:cNvSpPr/>
          <p:nvPr/>
        </p:nvSpPr>
        <p:spPr>
          <a:xfrm>
            <a:off x="7643813" y="6179701"/>
            <a:ext cx="6000631" cy="105156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Designed to cater to diverse needs, from small community libraries to extensive institutional collections, growing with your demands.</a:t>
            </a:r>
            <a:endParaRPr lang="en-US" sz="1700" dirty="0"/>
          </a:p>
        </p:txBody>
      </p:sp>
      <p:sp>
        <p:nvSpPr>
          <p:cNvPr id="23" name="Rectangle 22">
            <a:extLst>
              <a:ext uri="{FF2B5EF4-FFF2-40B4-BE49-F238E27FC236}">
                <a16:creationId xmlns:a16="http://schemas.microsoft.com/office/drawing/2014/main" id="{BB24148D-3B9D-AB70-14A5-0DD5ED4FB1DD}"/>
              </a:ext>
            </a:extLst>
          </p:cNvPr>
          <p:cNvSpPr/>
          <p:nvPr/>
        </p:nvSpPr>
        <p:spPr>
          <a:xfrm>
            <a:off x="12656127" y="7450336"/>
            <a:ext cx="1974273" cy="779264"/>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82122"/>
            <a:ext cx="5971818" cy="708779"/>
          </a:xfrm>
          <a:prstGeom prst="rect">
            <a:avLst/>
          </a:prstGeom>
          <a:noFill/>
          <a:ln/>
        </p:spPr>
        <p:txBody>
          <a:bodyPr wrap="none" lIns="0" tIns="0" rIns="0" bIns="0" rtlCol="0" anchor="t"/>
          <a:lstStyle/>
          <a:p>
            <a:pPr marL="0" indent="0" algn="l">
              <a:lnSpc>
                <a:spcPts val="5550"/>
              </a:lnSpc>
              <a:buNone/>
            </a:pPr>
            <a:r>
              <a:rPr lang="en-US" sz="4450" dirty="0">
                <a:solidFill>
                  <a:srgbClr val="D8B6A4"/>
                </a:solidFill>
                <a:latin typeface="Gelasio" pitchFamily="34" charset="0"/>
                <a:ea typeface="Gelasio" pitchFamily="34" charset="-122"/>
                <a:cs typeface="Gelasio" pitchFamily="34" charset="-120"/>
              </a:rPr>
              <a:t>Core Features Overview</a:t>
            </a:r>
            <a:endParaRPr lang="en-US" sz="4450" dirty="0"/>
          </a:p>
        </p:txBody>
      </p:sp>
      <p:sp>
        <p:nvSpPr>
          <p:cNvPr id="3" name="Shape 1"/>
          <p:cNvSpPr/>
          <p:nvPr/>
        </p:nvSpPr>
        <p:spPr>
          <a:xfrm>
            <a:off x="793790" y="1944529"/>
            <a:ext cx="4196358" cy="2456617"/>
          </a:xfrm>
          <a:prstGeom prst="roundRect">
            <a:avLst>
              <a:gd name="adj" fmla="val 5956"/>
            </a:avLst>
          </a:prstGeom>
          <a:solidFill>
            <a:srgbClr val="464342"/>
          </a:solidFill>
          <a:ln w="30480">
            <a:solidFill>
              <a:srgbClr val="504D4C"/>
            </a:solidFill>
            <a:prstDash val="solid"/>
          </a:ln>
        </p:spPr>
      </p:sp>
      <p:sp>
        <p:nvSpPr>
          <p:cNvPr id="4" name="Shape 2"/>
          <p:cNvSpPr/>
          <p:nvPr/>
        </p:nvSpPr>
        <p:spPr>
          <a:xfrm>
            <a:off x="763310" y="1944529"/>
            <a:ext cx="121920" cy="2456617"/>
          </a:xfrm>
          <a:prstGeom prst="roundRect">
            <a:avLst>
              <a:gd name="adj" fmla="val 27907"/>
            </a:avLst>
          </a:prstGeom>
          <a:solidFill>
            <a:srgbClr val="C49F8C"/>
          </a:solidFill>
          <a:ln/>
        </p:spPr>
      </p:sp>
      <p:sp>
        <p:nvSpPr>
          <p:cNvPr id="5" name="Text 3"/>
          <p:cNvSpPr/>
          <p:nvPr/>
        </p:nvSpPr>
        <p:spPr>
          <a:xfrm>
            <a:off x="1142524" y="22018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User Management</a:t>
            </a:r>
            <a:endParaRPr lang="en-US" sz="2200" dirty="0"/>
          </a:p>
        </p:txBody>
      </p:sp>
      <p:sp>
        <p:nvSpPr>
          <p:cNvPr id="6" name="Text 4"/>
          <p:cNvSpPr/>
          <p:nvPr/>
        </p:nvSpPr>
        <p:spPr>
          <a:xfrm>
            <a:off x="1142524" y="2692241"/>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Role-based access control for administrators and members, ensuring secure and organised access to the system.</a:t>
            </a:r>
            <a:endParaRPr lang="en-US" sz="1750" dirty="0"/>
          </a:p>
        </p:txBody>
      </p:sp>
      <p:sp>
        <p:nvSpPr>
          <p:cNvPr id="7" name="Shape 5"/>
          <p:cNvSpPr/>
          <p:nvPr/>
        </p:nvSpPr>
        <p:spPr>
          <a:xfrm>
            <a:off x="5216962" y="1944529"/>
            <a:ext cx="4196358" cy="2456617"/>
          </a:xfrm>
          <a:prstGeom prst="roundRect">
            <a:avLst>
              <a:gd name="adj" fmla="val 5956"/>
            </a:avLst>
          </a:prstGeom>
          <a:solidFill>
            <a:srgbClr val="464342"/>
          </a:solidFill>
          <a:ln w="30480">
            <a:solidFill>
              <a:srgbClr val="504D4C"/>
            </a:solidFill>
            <a:prstDash val="solid"/>
          </a:ln>
        </p:spPr>
      </p:sp>
      <p:sp>
        <p:nvSpPr>
          <p:cNvPr id="8" name="Shape 6"/>
          <p:cNvSpPr/>
          <p:nvPr/>
        </p:nvSpPr>
        <p:spPr>
          <a:xfrm>
            <a:off x="5186482" y="1944529"/>
            <a:ext cx="121920" cy="2456617"/>
          </a:xfrm>
          <a:prstGeom prst="roundRect">
            <a:avLst>
              <a:gd name="adj" fmla="val 27907"/>
            </a:avLst>
          </a:prstGeom>
          <a:solidFill>
            <a:srgbClr val="C49F8C"/>
          </a:solidFill>
          <a:ln/>
        </p:spPr>
      </p:sp>
      <p:sp>
        <p:nvSpPr>
          <p:cNvPr id="9" name="Text 7"/>
          <p:cNvSpPr/>
          <p:nvPr/>
        </p:nvSpPr>
        <p:spPr>
          <a:xfrm>
            <a:off x="5565696" y="22018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Book Management</a:t>
            </a:r>
            <a:endParaRPr lang="en-US" sz="2200" dirty="0"/>
          </a:p>
        </p:txBody>
      </p:sp>
      <p:sp>
        <p:nvSpPr>
          <p:cNvPr id="10" name="Text 8"/>
          <p:cNvSpPr/>
          <p:nvPr/>
        </p:nvSpPr>
        <p:spPr>
          <a:xfrm>
            <a:off x="5565696" y="2692241"/>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Comprehensive tools to add, update, delete, and categorise books by various genres and attributes.</a:t>
            </a:r>
            <a:endParaRPr lang="en-US" sz="1750" dirty="0"/>
          </a:p>
        </p:txBody>
      </p:sp>
      <p:sp>
        <p:nvSpPr>
          <p:cNvPr id="11" name="Shape 9"/>
          <p:cNvSpPr/>
          <p:nvPr/>
        </p:nvSpPr>
        <p:spPr>
          <a:xfrm>
            <a:off x="9640133" y="1944529"/>
            <a:ext cx="4196358" cy="2456617"/>
          </a:xfrm>
          <a:prstGeom prst="roundRect">
            <a:avLst>
              <a:gd name="adj" fmla="val 5956"/>
            </a:avLst>
          </a:prstGeom>
          <a:solidFill>
            <a:srgbClr val="464342"/>
          </a:solidFill>
          <a:ln w="30480">
            <a:solidFill>
              <a:srgbClr val="504D4C"/>
            </a:solidFill>
            <a:prstDash val="solid"/>
          </a:ln>
        </p:spPr>
      </p:sp>
      <p:sp>
        <p:nvSpPr>
          <p:cNvPr id="12" name="Shape 10"/>
          <p:cNvSpPr/>
          <p:nvPr/>
        </p:nvSpPr>
        <p:spPr>
          <a:xfrm>
            <a:off x="9609653" y="1944529"/>
            <a:ext cx="121920" cy="2456617"/>
          </a:xfrm>
          <a:prstGeom prst="roundRect">
            <a:avLst>
              <a:gd name="adj" fmla="val 27907"/>
            </a:avLst>
          </a:prstGeom>
          <a:solidFill>
            <a:srgbClr val="C49F8C"/>
          </a:solidFill>
          <a:ln/>
        </p:spPr>
      </p:sp>
      <p:sp>
        <p:nvSpPr>
          <p:cNvPr id="13" name="Text 11"/>
          <p:cNvSpPr/>
          <p:nvPr/>
        </p:nvSpPr>
        <p:spPr>
          <a:xfrm>
            <a:off x="9988868" y="2201823"/>
            <a:ext cx="305121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Issue &amp; Return Tracking</a:t>
            </a:r>
            <a:endParaRPr lang="en-US" sz="2200" dirty="0"/>
          </a:p>
        </p:txBody>
      </p:sp>
      <p:sp>
        <p:nvSpPr>
          <p:cNvPr id="14" name="Text 12"/>
          <p:cNvSpPr/>
          <p:nvPr/>
        </p:nvSpPr>
        <p:spPr>
          <a:xfrm>
            <a:off x="9988868" y="2692241"/>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Automated tracking of lending periods, due dates, and calculation of overdue fines, simplifying circulation.</a:t>
            </a:r>
            <a:endParaRPr lang="en-US" sz="1750" dirty="0"/>
          </a:p>
        </p:txBody>
      </p:sp>
      <p:sp>
        <p:nvSpPr>
          <p:cNvPr id="15" name="Shape 13"/>
          <p:cNvSpPr/>
          <p:nvPr/>
        </p:nvSpPr>
        <p:spPr>
          <a:xfrm>
            <a:off x="793790" y="4627959"/>
            <a:ext cx="4196358" cy="2819519"/>
          </a:xfrm>
          <a:prstGeom prst="roundRect">
            <a:avLst>
              <a:gd name="adj" fmla="val 5189"/>
            </a:avLst>
          </a:prstGeom>
          <a:solidFill>
            <a:srgbClr val="464342"/>
          </a:solidFill>
          <a:ln w="30480">
            <a:solidFill>
              <a:srgbClr val="504D4C"/>
            </a:solidFill>
            <a:prstDash val="solid"/>
          </a:ln>
        </p:spPr>
      </p:sp>
      <p:sp>
        <p:nvSpPr>
          <p:cNvPr id="16" name="Shape 14"/>
          <p:cNvSpPr/>
          <p:nvPr/>
        </p:nvSpPr>
        <p:spPr>
          <a:xfrm>
            <a:off x="763310" y="4627959"/>
            <a:ext cx="121920" cy="2819519"/>
          </a:xfrm>
          <a:prstGeom prst="roundRect">
            <a:avLst>
              <a:gd name="adj" fmla="val 27907"/>
            </a:avLst>
          </a:prstGeom>
          <a:solidFill>
            <a:srgbClr val="C49F8C"/>
          </a:solidFill>
          <a:ln/>
        </p:spPr>
      </p:sp>
      <p:sp>
        <p:nvSpPr>
          <p:cNvPr id="17" name="Text 15"/>
          <p:cNvSpPr/>
          <p:nvPr/>
        </p:nvSpPr>
        <p:spPr>
          <a:xfrm>
            <a:off x="1142524" y="4885253"/>
            <a:ext cx="3083123"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Automated Notifications</a:t>
            </a:r>
            <a:endParaRPr lang="en-US" sz="2200" dirty="0"/>
          </a:p>
        </p:txBody>
      </p:sp>
      <p:sp>
        <p:nvSpPr>
          <p:cNvPr id="18" name="Text 16"/>
          <p:cNvSpPr/>
          <p:nvPr/>
        </p:nvSpPr>
        <p:spPr>
          <a:xfrm>
            <a:off x="1142524" y="5375672"/>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System-generated alerts and reminders for overdue books, ensuring timely returns and improved availability.</a:t>
            </a:r>
            <a:endParaRPr lang="en-US" sz="1750" dirty="0"/>
          </a:p>
        </p:txBody>
      </p:sp>
      <p:sp>
        <p:nvSpPr>
          <p:cNvPr id="19" name="Shape 17"/>
          <p:cNvSpPr/>
          <p:nvPr/>
        </p:nvSpPr>
        <p:spPr>
          <a:xfrm>
            <a:off x="5216962" y="4627959"/>
            <a:ext cx="4196358" cy="2819519"/>
          </a:xfrm>
          <a:prstGeom prst="roundRect">
            <a:avLst>
              <a:gd name="adj" fmla="val 5189"/>
            </a:avLst>
          </a:prstGeom>
          <a:solidFill>
            <a:srgbClr val="464342"/>
          </a:solidFill>
          <a:ln w="30480">
            <a:solidFill>
              <a:srgbClr val="504D4C"/>
            </a:solidFill>
            <a:prstDash val="solid"/>
          </a:ln>
        </p:spPr>
      </p:sp>
      <p:sp>
        <p:nvSpPr>
          <p:cNvPr id="20" name="Shape 18"/>
          <p:cNvSpPr/>
          <p:nvPr/>
        </p:nvSpPr>
        <p:spPr>
          <a:xfrm>
            <a:off x="5186482" y="4627959"/>
            <a:ext cx="121920" cy="2819519"/>
          </a:xfrm>
          <a:prstGeom prst="roundRect">
            <a:avLst>
              <a:gd name="adj" fmla="val 27907"/>
            </a:avLst>
          </a:prstGeom>
          <a:solidFill>
            <a:srgbClr val="C49F8C"/>
          </a:solidFill>
          <a:ln/>
        </p:spPr>
      </p:sp>
      <p:sp>
        <p:nvSpPr>
          <p:cNvPr id="21" name="Text 19"/>
          <p:cNvSpPr/>
          <p:nvPr/>
        </p:nvSpPr>
        <p:spPr>
          <a:xfrm>
            <a:off x="5565696" y="488525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2C0"/>
                </a:solidFill>
                <a:latin typeface="Gelasio" pitchFamily="34" charset="0"/>
                <a:ea typeface="Gelasio" pitchFamily="34" charset="-122"/>
                <a:cs typeface="Gelasio" pitchFamily="34" charset="-120"/>
              </a:rPr>
              <a:t>Analytical Reports</a:t>
            </a:r>
            <a:endParaRPr lang="en-US" sz="2200" dirty="0"/>
          </a:p>
        </p:txBody>
      </p:sp>
      <p:sp>
        <p:nvSpPr>
          <p:cNvPr id="22" name="Text 20"/>
          <p:cNvSpPr/>
          <p:nvPr/>
        </p:nvSpPr>
        <p:spPr>
          <a:xfrm>
            <a:off x="5565696" y="5375672"/>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C9C2C0"/>
                </a:solidFill>
                <a:latin typeface="Gelasio" pitchFamily="34" charset="0"/>
                <a:ea typeface="Gelasio" pitchFamily="34" charset="-122"/>
                <a:cs typeface="Gelasio" pitchFamily="34" charset="-120"/>
              </a:rPr>
              <a:t>Generate insightful usage and inventory reports to assist administrators in strategic decision-making and stock management.</a:t>
            </a:r>
            <a:endParaRPr lang="en-US" sz="1750" dirty="0"/>
          </a:p>
        </p:txBody>
      </p:sp>
      <p:sp>
        <p:nvSpPr>
          <p:cNvPr id="23" name="Rectangle 22">
            <a:extLst>
              <a:ext uri="{FF2B5EF4-FFF2-40B4-BE49-F238E27FC236}">
                <a16:creationId xmlns:a16="http://schemas.microsoft.com/office/drawing/2014/main" id="{7C2CC2D8-CA38-BDF3-B4F2-96190E0835D8}"/>
              </a:ext>
            </a:extLst>
          </p:cNvPr>
          <p:cNvSpPr/>
          <p:nvPr/>
        </p:nvSpPr>
        <p:spPr>
          <a:xfrm>
            <a:off x="12863945" y="7741227"/>
            <a:ext cx="1766455" cy="488373"/>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3653" y="513517"/>
            <a:ext cx="7944445" cy="583525"/>
          </a:xfrm>
          <a:prstGeom prst="rect">
            <a:avLst/>
          </a:prstGeom>
          <a:noFill/>
          <a:ln/>
        </p:spPr>
        <p:txBody>
          <a:bodyPr wrap="none" lIns="0" tIns="0" rIns="0" bIns="0" rtlCol="0" anchor="t"/>
          <a:lstStyle/>
          <a:p>
            <a:pPr marL="0" indent="0" algn="l">
              <a:lnSpc>
                <a:spcPts val="4550"/>
              </a:lnSpc>
              <a:buNone/>
            </a:pPr>
            <a:r>
              <a:rPr lang="en-US" sz="3650" dirty="0">
                <a:solidFill>
                  <a:srgbClr val="D8B6A4"/>
                </a:solidFill>
                <a:latin typeface="Gelasio" pitchFamily="34" charset="0"/>
                <a:ea typeface="Gelasio" pitchFamily="34" charset="-122"/>
                <a:cs typeface="Gelasio" pitchFamily="34" charset="-120"/>
              </a:rPr>
              <a:t>Technical Architecture &amp; Technologies</a:t>
            </a:r>
            <a:endParaRPr lang="en-US" sz="3650" dirty="0"/>
          </a:p>
        </p:txBody>
      </p:sp>
      <p:sp>
        <p:nvSpPr>
          <p:cNvPr id="3" name="Text 1"/>
          <p:cNvSpPr/>
          <p:nvPr/>
        </p:nvSpPr>
        <p:spPr>
          <a:xfrm>
            <a:off x="653653" y="1587103"/>
            <a:ext cx="186690" cy="23336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Light" pitchFamily="34" charset="0"/>
                <a:ea typeface="Gelasio Light" pitchFamily="34" charset="-122"/>
                <a:cs typeface="Gelasio Light" pitchFamily="34" charset="-120"/>
              </a:rPr>
              <a:t>01</a:t>
            </a:r>
            <a:endParaRPr lang="en-US" sz="1450" dirty="0"/>
          </a:p>
        </p:txBody>
      </p:sp>
      <p:sp>
        <p:nvSpPr>
          <p:cNvPr id="4" name="Shape 2"/>
          <p:cNvSpPr/>
          <p:nvPr/>
        </p:nvSpPr>
        <p:spPr>
          <a:xfrm>
            <a:off x="653653" y="1881545"/>
            <a:ext cx="3812381" cy="22860"/>
          </a:xfrm>
          <a:prstGeom prst="rect">
            <a:avLst/>
          </a:prstGeom>
          <a:solidFill>
            <a:srgbClr val="C49F8C"/>
          </a:solidFill>
          <a:ln/>
        </p:spPr>
      </p:sp>
      <p:sp>
        <p:nvSpPr>
          <p:cNvPr id="5" name="Text 3"/>
          <p:cNvSpPr/>
          <p:nvPr/>
        </p:nvSpPr>
        <p:spPr>
          <a:xfrm>
            <a:off x="653653" y="2020610"/>
            <a:ext cx="2334458" cy="291822"/>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Java: Backend Logic</a:t>
            </a:r>
            <a:endParaRPr lang="en-US" sz="1800" dirty="0"/>
          </a:p>
        </p:txBody>
      </p:sp>
      <p:sp>
        <p:nvSpPr>
          <p:cNvPr id="6" name="Text 4"/>
          <p:cNvSpPr/>
          <p:nvPr/>
        </p:nvSpPr>
        <p:spPr>
          <a:xfrm>
            <a:off x="653653" y="2499122"/>
            <a:ext cx="3812381" cy="896541"/>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The powerful, object-oriented language forms the robust foundation for all backend processes and business logic.</a:t>
            </a:r>
            <a:endParaRPr lang="en-US" sz="1450" dirty="0"/>
          </a:p>
        </p:txBody>
      </p:sp>
      <p:sp>
        <p:nvSpPr>
          <p:cNvPr id="7" name="Text 5"/>
          <p:cNvSpPr/>
          <p:nvPr/>
        </p:nvSpPr>
        <p:spPr>
          <a:xfrm>
            <a:off x="4652724" y="1587103"/>
            <a:ext cx="186690" cy="23336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Light" pitchFamily="34" charset="0"/>
                <a:ea typeface="Gelasio Light" pitchFamily="34" charset="-122"/>
                <a:cs typeface="Gelasio Light" pitchFamily="34" charset="-120"/>
              </a:rPr>
              <a:t>02</a:t>
            </a:r>
            <a:endParaRPr lang="en-US" sz="1450" dirty="0"/>
          </a:p>
        </p:txBody>
      </p:sp>
      <p:sp>
        <p:nvSpPr>
          <p:cNvPr id="8" name="Shape 6"/>
          <p:cNvSpPr/>
          <p:nvPr/>
        </p:nvSpPr>
        <p:spPr>
          <a:xfrm>
            <a:off x="4652724" y="1881545"/>
            <a:ext cx="3812500" cy="22860"/>
          </a:xfrm>
          <a:prstGeom prst="rect">
            <a:avLst/>
          </a:prstGeom>
          <a:solidFill>
            <a:srgbClr val="C49F8C"/>
          </a:solidFill>
          <a:ln/>
        </p:spPr>
      </p:sp>
      <p:sp>
        <p:nvSpPr>
          <p:cNvPr id="9" name="Text 7"/>
          <p:cNvSpPr/>
          <p:nvPr/>
        </p:nvSpPr>
        <p:spPr>
          <a:xfrm>
            <a:off x="4652724" y="2020610"/>
            <a:ext cx="2378750" cy="291822"/>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JavaFX: User Interface</a:t>
            </a:r>
            <a:endParaRPr lang="en-US" sz="1800" dirty="0"/>
          </a:p>
        </p:txBody>
      </p:sp>
      <p:sp>
        <p:nvSpPr>
          <p:cNvPr id="10" name="Text 8"/>
          <p:cNvSpPr/>
          <p:nvPr/>
        </p:nvSpPr>
        <p:spPr>
          <a:xfrm>
            <a:off x="4652724" y="2499122"/>
            <a:ext cx="3812500" cy="896541"/>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A modern, rich GUI framework delivering an intuitive and cross-platform desktop user interface for seamless interaction.</a:t>
            </a:r>
            <a:endParaRPr lang="en-US" sz="1450" dirty="0"/>
          </a:p>
        </p:txBody>
      </p:sp>
      <p:sp>
        <p:nvSpPr>
          <p:cNvPr id="11" name="Text 9"/>
          <p:cNvSpPr/>
          <p:nvPr/>
        </p:nvSpPr>
        <p:spPr>
          <a:xfrm>
            <a:off x="653653" y="3722370"/>
            <a:ext cx="186690" cy="23336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Light" pitchFamily="34" charset="0"/>
                <a:ea typeface="Gelasio Light" pitchFamily="34" charset="-122"/>
                <a:cs typeface="Gelasio Light" pitchFamily="34" charset="-120"/>
              </a:rPr>
              <a:t>03</a:t>
            </a:r>
            <a:endParaRPr lang="en-US" sz="1450" dirty="0"/>
          </a:p>
        </p:txBody>
      </p:sp>
      <p:sp>
        <p:nvSpPr>
          <p:cNvPr id="12" name="Shape 10"/>
          <p:cNvSpPr/>
          <p:nvPr/>
        </p:nvSpPr>
        <p:spPr>
          <a:xfrm>
            <a:off x="653653" y="4016812"/>
            <a:ext cx="3812381" cy="22860"/>
          </a:xfrm>
          <a:prstGeom prst="rect">
            <a:avLst/>
          </a:prstGeom>
          <a:solidFill>
            <a:srgbClr val="C49F8C"/>
          </a:solidFill>
          <a:ln/>
        </p:spPr>
      </p:sp>
      <p:sp>
        <p:nvSpPr>
          <p:cNvPr id="13" name="Text 11"/>
          <p:cNvSpPr/>
          <p:nvPr/>
        </p:nvSpPr>
        <p:spPr>
          <a:xfrm>
            <a:off x="653653" y="4155877"/>
            <a:ext cx="2334458" cy="291822"/>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MySQL: Data Storage</a:t>
            </a:r>
            <a:endParaRPr lang="en-US" sz="1800" dirty="0"/>
          </a:p>
        </p:txBody>
      </p:sp>
      <p:sp>
        <p:nvSpPr>
          <p:cNvPr id="14" name="Text 12"/>
          <p:cNvSpPr/>
          <p:nvPr/>
        </p:nvSpPr>
        <p:spPr>
          <a:xfrm>
            <a:off x="653653" y="4634389"/>
            <a:ext cx="3812381" cy="896541"/>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A reliable relational database management system for securely storing all user, book, and transaction data.</a:t>
            </a:r>
            <a:endParaRPr lang="en-US" sz="1450" dirty="0"/>
          </a:p>
        </p:txBody>
      </p:sp>
      <p:sp>
        <p:nvSpPr>
          <p:cNvPr id="15" name="Text 13"/>
          <p:cNvSpPr/>
          <p:nvPr/>
        </p:nvSpPr>
        <p:spPr>
          <a:xfrm>
            <a:off x="4652724" y="3722370"/>
            <a:ext cx="186690" cy="23336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Light" pitchFamily="34" charset="0"/>
                <a:ea typeface="Gelasio Light" pitchFamily="34" charset="-122"/>
                <a:cs typeface="Gelasio Light" pitchFamily="34" charset="-120"/>
              </a:rPr>
              <a:t>04</a:t>
            </a:r>
            <a:endParaRPr lang="en-US" sz="1450" dirty="0"/>
          </a:p>
        </p:txBody>
      </p:sp>
      <p:sp>
        <p:nvSpPr>
          <p:cNvPr id="16" name="Shape 14"/>
          <p:cNvSpPr/>
          <p:nvPr/>
        </p:nvSpPr>
        <p:spPr>
          <a:xfrm>
            <a:off x="4652724" y="4016812"/>
            <a:ext cx="3812500" cy="22860"/>
          </a:xfrm>
          <a:prstGeom prst="rect">
            <a:avLst/>
          </a:prstGeom>
          <a:solidFill>
            <a:srgbClr val="C49F8C"/>
          </a:solidFill>
          <a:ln/>
        </p:spPr>
      </p:sp>
      <p:sp>
        <p:nvSpPr>
          <p:cNvPr id="17" name="Text 15"/>
          <p:cNvSpPr/>
          <p:nvPr/>
        </p:nvSpPr>
        <p:spPr>
          <a:xfrm>
            <a:off x="4652724" y="4155877"/>
            <a:ext cx="3034784" cy="291822"/>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JDBC: Database Connectivity</a:t>
            </a:r>
            <a:endParaRPr lang="en-US" sz="1800" dirty="0"/>
          </a:p>
        </p:txBody>
      </p:sp>
      <p:sp>
        <p:nvSpPr>
          <p:cNvPr id="18" name="Text 16"/>
          <p:cNvSpPr/>
          <p:nvPr/>
        </p:nvSpPr>
        <p:spPr>
          <a:xfrm>
            <a:off x="4652724" y="4634389"/>
            <a:ext cx="3812500" cy="896541"/>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Java Database Connectivity provides the standard API for Java applications to interact with the MySQL database.</a:t>
            </a:r>
            <a:endParaRPr lang="en-US" sz="1450" dirty="0"/>
          </a:p>
        </p:txBody>
      </p:sp>
      <p:sp>
        <p:nvSpPr>
          <p:cNvPr id="19" name="Text 17"/>
          <p:cNvSpPr/>
          <p:nvPr/>
        </p:nvSpPr>
        <p:spPr>
          <a:xfrm>
            <a:off x="653653" y="5857637"/>
            <a:ext cx="186690" cy="233363"/>
          </a:xfrm>
          <a:prstGeom prst="rect">
            <a:avLst/>
          </a:prstGeom>
          <a:noFill/>
          <a:ln/>
        </p:spPr>
        <p:txBody>
          <a:bodyPr wrap="none" lIns="0" tIns="0" rIns="0" bIns="0" rtlCol="0" anchor="t"/>
          <a:lstStyle/>
          <a:p>
            <a:pPr marL="0" indent="0" algn="l">
              <a:lnSpc>
                <a:spcPts val="2350"/>
              </a:lnSpc>
              <a:buNone/>
            </a:pPr>
            <a:r>
              <a:rPr lang="en-US" sz="1450" dirty="0">
                <a:solidFill>
                  <a:srgbClr val="C9C2C0"/>
                </a:solidFill>
                <a:latin typeface="Gelasio Light" pitchFamily="34" charset="0"/>
                <a:ea typeface="Gelasio Light" pitchFamily="34" charset="-122"/>
                <a:cs typeface="Gelasio Light" pitchFamily="34" charset="-120"/>
              </a:rPr>
              <a:t>05</a:t>
            </a:r>
            <a:endParaRPr lang="en-US" sz="1450" dirty="0"/>
          </a:p>
        </p:txBody>
      </p:sp>
      <p:sp>
        <p:nvSpPr>
          <p:cNvPr id="20" name="Shape 18"/>
          <p:cNvSpPr/>
          <p:nvPr/>
        </p:nvSpPr>
        <p:spPr>
          <a:xfrm>
            <a:off x="653653" y="6152078"/>
            <a:ext cx="7811572" cy="22860"/>
          </a:xfrm>
          <a:prstGeom prst="rect">
            <a:avLst/>
          </a:prstGeom>
          <a:solidFill>
            <a:srgbClr val="C49F8C"/>
          </a:solidFill>
          <a:ln/>
        </p:spPr>
      </p:sp>
      <p:sp>
        <p:nvSpPr>
          <p:cNvPr id="21" name="Text 19"/>
          <p:cNvSpPr/>
          <p:nvPr/>
        </p:nvSpPr>
        <p:spPr>
          <a:xfrm>
            <a:off x="653653" y="6291143"/>
            <a:ext cx="3088481" cy="291822"/>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rs2xml.jar: GUI Table Display</a:t>
            </a:r>
            <a:endParaRPr lang="en-US" sz="1800" dirty="0"/>
          </a:p>
        </p:txBody>
      </p:sp>
      <p:sp>
        <p:nvSpPr>
          <p:cNvPr id="22" name="Text 20"/>
          <p:cNvSpPr/>
          <p:nvPr/>
        </p:nvSpPr>
        <p:spPr>
          <a:xfrm>
            <a:off x="653653" y="6769656"/>
            <a:ext cx="7811572" cy="597694"/>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A specialised library for effortlessly displaying database query results within JavaFX table views, enhancing data presentation.</a:t>
            </a:r>
            <a:endParaRPr lang="en-US" sz="1450" dirty="0"/>
          </a:p>
        </p:txBody>
      </p:sp>
      <p:pic>
        <p:nvPicPr>
          <p:cNvPr id="23" name="Image 0" descr="preencoded.png"/>
          <p:cNvPicPr>
            <a:picLocks noChangeAspect="1"/>
          </p:cNvPicPr>
          <p:nvPr/>
        </p:nvPicPr>
        <p:blipFill>
          <a:blip r:embed="rId3"/>
          <a:stretch>
            <a:fillRect/>
          </a:stretch>
        </p:blipFill>
        <p:spPr>
          <a:xfrm>
            <a:off x="8928378" y="1587103"/>
            <a:ext cx="5055870" cy="5055870"/>
          </a:xfrm>
          <a:prstGeom prst="rect">
            <a:avLst/>
          </a:prstGeom>
        </p:spPr>
      </p:pic>
      <p:sp>
        <p:nvSpPr>
          <p:cNvPr id="24" name="Rectangle 23">
            <a:extLst>
              <a:ext uri="{FF2B5EF4-FFF2-40B4-BE49-F238E27FC236}">
                <a16:creationId xmlns:a16="http://schemas.microsoft.com/office/drawing/2014/main" id="{C392156D-547A-127A-194F-ED10D2FE7A54}"/>
              </a:ext>
            </a:extLst>
          </p:cNvPr>
          <p:cNvSpPr/>
          <p:nvPr/>
        </p:nvSpPr>
        <p:spPr>
          <a:xfrm>
            <a:off x="467590" y="-60575"/>
            <a:ext cx="1974273" cy="363682"/>
          </a:xfrm>
          <a:prstGeom prst="rect">
            <a:avLst/>
          </a:prstGeom>
          <a:solidFill>
            <a:srgbClr val="46434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96A0627-2231-FDDB-0D8E-CBE9055FEDF7}"/>
              </a:ext>
            </a:extLst>
          </p:cNvPr>
          <p:cNvSpPr/>
          <p:nvPr/>
        </p:nvSpPr>
        <p:spPr>
          <a:xfrm>
            <a:off x="12780818" y="7793182"/>
            <a:ext cx="1849582" cy="436418"/>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6882" y="954167"/>
            <a:ext cx="6433780" cy="684728"/>
          </a:xfrm>
          <a:prstGeom prst="rect">
            <a:avLst/>
          </a:prstGeom>
          <a:noFill/>
          <a:ln/>
        </p:spPr>
        <p:txBody>
          <a:bodyPr wrap="none" lIns="0" tIns="0" rIns="0" bIns="0" rtlCol="0" anchor="t"/>
          <a:lstStyle/>
          <a:p>
            <a:pPr marL="0" indent="0" algn="l">
              <a:lnSpc>
                <a:spcPts val="5350"/>
              </a:lnSpc>
              <a:buNone/>
            </a:pPr>
            <a:r>
              <a:rPr lang="en-US" sz="4300" dirty="0">
                <a:solidFill>
                  <a:srgbClr val="D8B6A4"/>
                </a:solidFill>
                <a:latin typeface="Gelasio" pitchFamily="34" charset="0"/>
                <a:ea typeface="Gelasio" pitchFamily="34" charset="-122"/>
                <a:cs typeface="Gelasio" pitchFamily="34" charset="-120"/>
              </a:rPr>
              <a:t>Database Design Snapshot</a:t>
            </a:r>
            <a:endParaRPr lang="en-US" sz="4300" dirty="0"/>
          </a:p>
        </p:txBody>
      </p:sp>
      <p:sp>
        <p:nvSpPr>
          <p:cNvPr id="3" name="Text 1"/>
          <p:cNvSpPr/>
          <p:nvPr/>
        </p:nvSpPr>
        <p:spPr>
          <a:xfrm>
            <a:off x="766882" y="2077045"/>
            <a:ext cx="13096637" cy="350520"/>
          </a:xfrm>
          <a:prstGeom prst="rect">
            <a:avLst/>
          </a:prstGeom>
          <a:noFill/>
          <a:ln/>
        </p:spPr>
        <p:txBody>
          <a:bodyPr wrap="non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Our relational database schema ensures data integrity and efficient tracking across all library operations.</a:t>
            </a:r>
            <a:endParaRPr lang="en-US" sz="1700" dirty="0"/>
          </a:p>
        </p:txBody>
      </p:sp>
      <p:sp>
        <p:nvSpPr>
          <p:cNvPr id="4" name="Shape 2"/>
          <p:cNvSpPr/>
          <p:nvPr/>
        </p:nvSpPr>
        <p:spPr>
          <a:xfrm>
            <a:off x="766882" y="2674025"/>
            <a:ext cx="13096637" cy="4004310"/>
          </a:xfrm>
          <a:prstGeom prst="roundRect">
            <a:avLst>
              <a:gd name="adj" fmla="val 821"/>
            </a:avLst>
          </a:prstGeom>
          <a:noFill/>
          <a:ln w="7620">
            <a:solidFill>
              <a:srgbClr val="FFFFFF">
                <a:alpha val="24000"/>
              </a:srgbClr>
            </a:solidFill>
            <a:prstDash val="solid"/>
          </a:ln>
        </p:spPr>
      </p:sp>
      <p:sp>
        <p:nvSpPr>
          <p:cNvPr id="5" name="Shape 3"/>
          <p:cNvSpPr/>
          <p:nvPr/>
        </p:nvSpPr>
        <p:spPr>
          <a:xfrm>
            <a:off x="774502" y="2681645"/>
            <a:ext cx="13081397" cy="1329690"/>
          </a:xfrm>
          <a:prstGeom prst="rect">
            <a:avLst/>
          </a:prstGeom>
          <a:solidFill>
            <a:srgbClr val="FFFFFF">
              <a:alpha val="4000"/>
            </a:srgbClr>
          </a:solidFill>
          <a:ln/>
        </p:spPr>
      </p:sp>
      <p:sp>
        <p:nvSpPr>
          <p:cNvPr id="6" name="Text 4"/>
          <p:cNvSpPr/>
          <p:nvPr/>
        </p:nvSpPr>
        <p:spPr>
          <a:xfrm>
            <a:off x="993696" y="2820710"/>
            <a:ext cx="3482459" cy="350520"/>
          </a:xfrm>
          <a:prstGeom prst="rect">
            <a:avLst/>
          </a:prstGeom>
          <a:noFill/>
          <a:ln/>
        </p:spPr>
        <p:txBody>
          <a:bodyPr wrap="non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Users Table</a:t>
            </a:r>
            <a:endParaRPr lang="en-US" sz="1700" dirty="0"/>
          </a:p>
        </p:txBody>
      </p:sp>
      <p:sp>
        <p:nvSpPr>
          <p:cNvPr id="7" name="Text 5"/>
          <p:cNvSpPr/>
          <p:nvPr/>
        </p:nvSpPr>
        <p:spPr>
          <a:xfrm>
            <a:off x="4921925" y="2820710"/>
            <a:ext cx="2824520" cy="70104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UID, Username, Password, Admin flag</a:t>
            </a:r>
            <a:endParaRPr lang="en-US" sz="1700" dirty="0"/>
          </a:p>
        </p:txBody>
      </p:sp>
      <p:sp>
        <p:nvSpPr>
          <p:cNvPr id="8" name="Text 6"/>
          <p:cNvSpPr/>
          <p:nvPr/>
        </p:nvSpPr>
        <p:spPr>
          <a:xfrm>
            <a:off x="8192214" y="2820710"/>
            <a:ext cx="2824520" cy="105156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Stores user credentials and roles for authentication and access control.</a:t>
            </a:r>
            <a:endParaRPr lang="en-US" sz="1700" dirty="0"/>
          </a:p>
        </p:txBody>
      </p:sp>
      <p:sp>
        <p:nvSpPr>
          <p:cNvPr id="9" name="Text 7"/>
          <p:cNvSpPr/>
          <p:nvPr/>
        </p:nvSpPr>
        <p:spPr>
          <a:xfrm>
            <a:off x="11462504" y="2820710"/>
            <a:ext cx="2174319" cy="70104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Linked to Issue Table by UID</a:t>
            </a:r>
            <a:endParaRPr lang="en-US" sz="1700" dirty="0"/>
          </a:p>
        </p:txBody>
      </p:sp>
      <p:sp>
        <p:nvSpPr>
          <p:cNvPr id="10" name="Shape 8"/>
          <p:cNvSpPr/>
          <p:nvPr/>
        </p:nvSpPr>
        <p:spPr>
          <a:xfrm>
            <a:off x="774502" y="4011335"/>
            <a:ext cx="13081397" cy="1329690"/>
          </a:xfrm>
          <a:prstGeom prst="rect">
            <a:avLst/>
          </a:prstGeom>
          <a:solidFill>
            <a:srgbClr val="000000">
              <a:alpha val="4000"/>
            </a:srgbClr>
          </a:solidFill>
          <a:ln/>
        </p:spPr>
      </p:sp>
      <p:sp>
        <p:nvSpPr>
          <p:cNvPr id="11" name="Text 9"/>
          <p:cNvSpPr/>
          <p:nvPr/>
        </p:nvSpPr>
        <p:spPr>
          <a:xfrm>
            <a:off x="993696" y="4150400"/>
            <a:ext cx="3482459" cy="350520"/>
          </a:xfrm>
          <a:prstGeom prst="rect">
            <a:avLst/>
          </a:prstGeom>
          <a:noFill/>
          <a:ln/>
        </p:spPr>
        <p:txBody>
          <a:bodyPr wrap="non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Books Table</a:t>
            </a:r>
            <a:endParaRPr lang="en-US" sz="1700" dirty="0"/>
          </a:p>
        </p:txBody>
      </p:sp>
      <p:sp>
        <p:nvSpPr>
          <p:cNvPr id="12" name="Text 10"/>
          <p:cNvSpPr/>
          <p:nvPr/>
        </p:nvSpPr>
        <p:spPr>
          <a:xfrm>
            <a:off x="4921925" y="4150400"/>
            <a:ext cx="2824520" cy="70104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BID, Book Name, Price, Genre</a:t>
            </a:r>
            <a:endParaRPr lang="en-US" sz="1700" dirty="0"/>
          </a:p>
        </p:txBody>
      </p:sp>
      <p:sp>
        <p:nvSpPr>
          <p:cNvPr id="13" name="Text 11"/>
          <p:cNvSpPr/>
          <p:nvPr/>
        </p:nvSpPr>
        <p:spPr>
          <a:xfrm>
            <a:off x="8192214" y="4150400"/>
            <a:ext cx="2824520" cy="105156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Contains detailed information about each book in the library's inventory.</a:t>
            </a:r>
            <a:endParaRPr lang="en-US" sz="1700" dirty="0"/>
          </a:p>
        </p:txBody>
      </p:sp>
      <p:sp>
        <p:nvSpPr>
          <p:cNvPr id="14" name="Text 12"/>
          <p:cNvSpPr/>
          <p:nvPr/>
        </p:nvSpPr>
        <p:spPr>
          <a:xfrm>
            <a:off x="11462504" y="4150400"/>
            <a:ext cx="2174319" cy="70104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Linked to Issue Table by BID</a:t>
            </a:r>
            <a:endParaRPr lang="en-US" sz="1700" dirty="0"/>
          </a:p>
        </p:txBody>
      </p:sp>
      <p:sp>
        <p:nvSpPr>
          <p:cNvPr id="15" name="Shape 13"/>
          <p:cNvSpPr/>
          <p:nvPr/>
        </p:nvSpPr>
        <p:spPr>
          <a:xfrm>
            <a:off x="774502" y="5341025"/>
            <a:ext cx="13081397" cy="1329690"/>
          </a:xfrm>
          <a:prstGeom prst="rect">
            <a:avLst/>
          </a:prstGeom>
          <a:solidFill>
            <a:srgbClr val="FFFFFF">
              <a:alpha val="4000"/>
            </a:srgbClr>
          </a:solidFill>
          <a:ln/>
        </p:spPr>
      </p:sp>
      <p:sp>
        <p:nvSpPr>
          <p:cNvPr id="16" name="Text 14"/>
          <p:cNvSpPr/>
          <p:nvPr/>
        </p:nvSpPr>
        <p:spPr>
          <a:xfrm>
            <a:off x="993696" y="5480090"/>
            <a:ext cx="3482459" cy="350520"/>
          </a:xfrm>
          <a:prstGeom prst="rect">
            <a:avLst/>
          </a:prstGeom>
          <a:noFill/>
          <a:ln/>
        </p:spPr>
        <p:txBody>
          <a:bodyPr wrap="non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Issue Table</a:t>
            </a:r>
            <a:endParaRPr lang="en-US" sz="1700" dirty="0"/>
          </a:p>
        </p:txBody>
      </p:sp>
      <p:sp>
        <p:nvSpPr>
          <p:cNvPr id="17" name="Text 15"/>
          <p:cNvSpPr/>
          <p:nvPr/>
        </p:nvSpPr>
        <p:spPr>
          <a:xfrm>
            <a:off x="4921925" y="5480090"/>
            <a:ext cx="2824520" cy="70104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IID, UID, BID, IssueDate, Period, ReturnDate, Fine</a:t>
            </a:r>
            <a:endParaRPr lang="en-US" sz="1700" dirty="0"/>
          </a:p>
        </p:txBody>
      </p:sp>
      <p:sp>
        <p:nvSpPr>
          <p:cNvPr id="18" name="Text 16"/>
          <p:cNvSpPr/>
          <p:nvPr/>
        </p:nvSpPr>
        <p:spPr>
          <a:xfrm>
            <a:off x="8192214" y="5480090"/>
            <a:ext cx="2824520" cy="105156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Tracks all book lending transactions, including dates and financial penalties.</a:t>
            </a:r>
            <a:endParaRPr lang="en-US" sz="1700" dirty="0"/>
          </a:p>
        </p:txBody>
      </p:sp>
      <p:sp>
        <p:nvSpPr>
          <p:cNvPr id="19" name="Text 17"/>
          <p:cNvSpPr/>
          <p:nvPr/>
        </p:nvSpPr>
        <p:spPr>
          <a:xfrm>
            <a:off x="11462504" y="5480090"/>
            <a:ext cx="2174319" cy="701040"/>
          </a:xfrm>
          <a:prstGeom prst="rect">
            <a:avLst/>
          </a:prstGeom>
          <a:noFill/>
          <a:ln/>
        </p:spPr>
        <p:txBody>
          <a:bodyPr wrap="squar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Links Users (UID) and Books (BID)</a:t>
            </a:r>
            <a:endParaRPr lang="en-US" sz="1700" dirty="0"/>
          </a:p>
        </p:txBody>
      </p:sp>
      <p:sp>
        <p:nvSpPr>
          <p:cNvPr id="20" name="Text 18"/>
          <p:cNvSpPr/>
          <p:nvPr/>
        </p:nvSpPr>
        <p:spPr>
          <a:xfrm>
            <a:off x="766882" y="6924794"/>
            <a:ext cx="13096637" cy="350520"/>
          </a:xfrm>
          <a:prstGeom prst="rect">
            <a:avLst/>
          </a:prstGeom>
          <a:noFill/>
          <a:ln/>
        </p:spPr>
        <p:txBody>
          <a:bodyPr wrap="none" lIns="0" tIns="0" rIns="0" bIns="0" rtlCol="0" anchor="t"/>
          <a:lstStyle/>
          <a:p>
            <a:pPr marL="0" indent="0" algn="l">
              <a:lnSpc>
                <a:spcPts val="2750"/>
              </a:lnSpc>
              <a:buNone/>
            </a:pPr>
            <a:r>
              <a:rPr lang="en-US" sz="1700" dirty="0">
                <a:solidFill>
                  <a:srgbClr val="C9C2C0"/>
                </a:solidFill>
                <a:latin typeface="Gelasio" pitchFamily="34" charset="0"/>
                <a:ea typeface="Gelasio" pitchFamily="34" charset="-122"/>
                <a:cs typeface="Gelasio" pitchFamily="34" charset="-120"/>
              </a:rPr>
              <a:t>Relational integrity, enforced through foreign keys, guarantees accurate tracking of book status and user activity.</a:t>
            </a:r>
            <a:endParaRPr lang="en-US" sz="1700" dirty="0"/>
          </a:p>
        </p:txBody>
      </p:sp>
      <p:sp>
        <p:nvSpPr>
          <p:cNvPr id="21" name="Rectangle 20">
            <a:extLst>
              <a:ext uri="{FF2B5EF4-FFF2-40B4-BE49-F238E27FC236}">
                <a16:creationId xmlns:a16="http://schemas.microsoft.com/office/drawing/2014/main" id="{2935A369-5A63-5F1F-B2D1-865FDF6848EF}"/>
              </a:ext>
            </a:extLst>
          </p:cNvPr>
          <p:cNvSpPr/>
          <p:nvPr/>
        </p:nvSpPr>
        <p:spPr>
          <a:xfrm>
            <a:off x="12853555" y="7751618"/>
            <a:ext cx="1683327" cy="350520"/>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9487" y="518160"/>
            <a:ext cx="4866561" cy="588883"/>
          </a:xfrm>
          <a:prstGeom prst="rect">
            <a:avLst/>
          </a:prstGeom>
          <a:noFill/>
          <a:ln/>
        </p:spPr>
        <p:txBody>
          <a:bodyPr wrap="none" lIns="0" tIns="0" rIns="0" bIns="0" rtlCol="0" anchor="t"/>
          <a:lstStyle/>
          <a:p>
            <a:pPr marL="0" indent="0" algn="l">
              <a:lnSpc>
                <a:spcPts val="4600"/>
              </a:lnSpc>
              <a:buNone/>
            </a:pPr>
            <a:r>
              <a:rPr lang="en-US" sz="3700" dirty="0">
                <a:solidFill>
                  <a:srgbClr val="D8B6A4"/>
                </a:solidFill>
                <a:latin typeface="Gelasio" pitchFamily="34" charset="0"/>
                <a:ea typeface="Gelasio" pitchFamily="34" charset="-122"/>
                <a:cs typeface="Gelasio" pitchFamily="34" charset="-120"/>
              </a:rPr>
              <a:t>JavaFX GUI Highlights</a:t>
            </a:r>
            <a:endParaRPr lang="en-US" sz="3700" dirty="0"/>
          </a:p>
        </p:txBody>
      </p:sp>
      <p:pic>
        <p:nvPicPr>
          <p:cNvPr id="3" name="Image 0" descr="preencoded.png"/>
          <p:cNvPicPr>
            <a:picLocks noChangeAspect="1"/>
          </p:cNvPicPr>
          <p:nvPr/>
        </p:nvPicPr>
        <p:blipFill>
          <a:blip r:embed="rId3"/>
          <a:stretch>
            <a:fillRect/>
          </a:stretch>
        </p:blipFill>
        <p:spPr>
          <a:xfrm>
            <a:off x="659487" y="1601629"/>
            <a:ext cx="6425922" cy="6425922"/>
          </a:xfrm>
          <a:prstGeom prst="rect">
            <a:avLst/>
          </a:prstGeom>
        </p:spPr>
      </p:pic>
      <p:sp>
        <p:nvSpPr>
          <p:cNvPr id="4" name="Shape 1"/>
          <p:cNvSpPr/>
          <p:nvPr/>
        </p:nvSpPr>
        <p:spPr>
          <a:xfrm>
            <a:off x="7552611" y="1701701"/>
            <a:ext cx="94178" cy="94178"/>
          </a:xfrm>
          <a:prstGeom prst="roundRect">
            <a:avLst>
              <a:gd name="adj" fmla="val 485464"/>
            </a:avLst>
          </a:prstGeom>
          <a:solidFill>
            <a:srgbClr val="C49F8C"/>
          </a:solidFill>
          <a:ln/>
        </p:spPr>
      </p:sp>
      <p:sp>
        <p:nvSpPr>
          <p:cNvPr id="5" name="Text 2"/>
          <p:cNvSpPr/>
          <p:nvPr/>
        </p:nvSpPr>
        <p:spPr>
          <a:xfrm>
            <a:off x="7835146" y="1601629"/>
            <a:ext cx="2668429" cy="294323"/>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Gelasio" pitchFamily="34" charset="0"/>
                <a:ea typeface="Gelasio" pitchFamily="34" charset="-122"/>
                <a:cs typeface="Gelasio" pitchFamily="34" charset="-120"/>
              </a:rPr>
              <a:t>Scene Builder Integration</a:t>
            </a:r>
            <a:endParaRPr lang="en-US" sz="1850" dirty="0"/>
          </a:p>
        </p:txBody>
      </p:sp>
      <p:sp>
        <p:nvSpPr>
          <p:cNvPr id="6" name="Text 3"/>
          <p:cNvSpPr/>
          <p:nvPr/>
        </p:nvSpPr>
        <p:spPr>
          <a:xfrm>
            <a:off x="7835146" y="2084308"/>
            <a:ext cx="6143387" cy="602933"/>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Leverages FXML for intuitive drag-and-drop UI design, accelerating development and ensuring consistent layouts.</a:t>
            </a:r>
            <a:endParaRPr lang="en-US" sz="1450" dirty="0"/>
          </a:p>
        </p:txBody>
      </p:sp>
      <p:sp>
        <p:nvSpPr>
          <p:cNvPr id="7" name="Shape 4"/>
          <p:cNvSpPr/>
          <p:nvPr/>
        </p:nvSpPr>
        <p:spPr>
          <a:xfrm>
            <a:off x="7552611" y="3164145"/>
            <a:ext cx="94178" cy="94178"/>
          </a:xfrm>
          <a:prstGeom prst="roundRect">
            <a:avLst>
              <a:gd name="adj" fmla="val 485464"/>
            </a:avLst>
          </a:prstGeom>
          <a:solidFill>
            <a:srgbClr val="C49F8C"/>
          </a:solidFill>
          <a:ln/>
        </p:spPr>
      </p:sp>
      <p:sp>
        <p:nvSpPr>
          <p:cNvPr id="8" name="Text 5"/>
          <p:cNvSpPr/>
          <p:nvPr/>
        </p:nvSpPr>
        <p:spPr>
          <a:xfrm>
            <a:off x="7835146" y="3064073"/>
            <a:ext cx="2355533" cy="294323"/>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Gelasio" pitchFamily="34" charset="0"/>
                <a:ea typeface="Gelasio" pitchFamily="34" charset="-122"/>
                <a:cs typeface="Gelasio" pitchFamily="34" charset="-120"/>
              </a:rPr>
              <a:t>CSS-like Styling</a:t>
            </a:r>
            <a:endParaRPr lang="en-US" sz="1850" dirty="0"/>
          </a:p>
        </p:txBody>
      </p:sp>
      <p:sp>
        <p:nvSpPr>
          <p:cNvPr id="9" name="Text 6"/>
          <p:cNvSpPr/>
          <p:nvPr/>
        </p:nvSpPr>
        <p:spPr>
          <a:xfrm>
            <a:off x="7835146" y="3546753"/>
            <a:ext cx="6143387" cy="602933"/>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Enables customisable and modern interface themes with familiar CSS syntax, providing a polished look and feel.</a:t>
            </a:r>
            <a:endParaRPr lang="en-US" sz="1450" dirty="0"/>
          </a:p>
        </p:txBody>
      </p:sp>
      <p:sp>
        <p:nvSpPr>
          <p:cNvPr id="10" name="Shape 7"/>
          <p:cNvSpPr/>
          <p:nvPr/>
        </p:nvSpPr>
        <p:spPr>
          <a:xfrm>
            <a:off x="7552611" y="4626590"/>
            <a:ext cx="94178" cy="94178"/>
          </a:xfrm>
          <a:prstGeom prst="roundRect">
            <a:avLst>
              <a:gd name="adj" fmla="val 485464"/>
            </a:avLst>
          </a:prstGeom>
          <a:solidFill>
            <a:srgbClr val="C49F8C"/>
          </a:solidFill>
          <a:ln/>
        </p:spPr>
      </p:sp>
      <p:sp>
        <p:nvSpPr>
          <p:cNvPr id="11" name="Text 8"/>
          <p:cNvSpPr/>
          <p:nvPr/>
        </p:nvSpPr>
        <p:spPr>
          <a:xfrm>
            <a:off x="7835146" y="4526518"/>
            <a:ext cx="2355533" cy="294323"/>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Gelasio" pitchFamily="34" charset="0"/>
                <a:ea typeface="Gelasio" pitchFamily="34" charset="-122"/>
                <a:cs typeface="Gelasio" pitchFamily="34" charset="-120"/>
              </a:rPr>
              <a:t>Rich UI Controls</a:t>
            </a:r>
            <a:endParaRPr lang="en-US" sz="1850" dirty="0"/>
          </a:p>
        </p:txBody>
      </p:sp>
      <p:sp>
        <p:nvSpPr>
          <p:cNvPr id="12" name="Text 9"/>
          <p:cNvSpPr/>
          <p:nvPr/>
        </p:nvSpPr>
        <p:spPr>
          <a:xfrm>
            <a:off x="7835146" y="5009198"/>
            <a:ext cx="6143387" cy="602933"/>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Utilises built-in components like tables, buttons, and dialogs for intuitive navigation and enhanced user interaction.</a:t>
            </a:r>
            <a:endParaRPr lang="en-US" sz="1450" dirty="0"/>
          </a:p>
        </p:txBody>
      </p:sp>
      <p:sp>
        <p:nvSpPr>
          <p:cNvPr id="13" name="Shape 10"/>
          <p:cNvSpPr/>
          <p:nvPr/>
        </p:nvSpPr>
        <p:spPr>
          <a:xfrm>
            <a:off x="7552611" y="6089035"/>
            <a:ext cx="94178" cy="94178"/>
          </a:xfrm>
          <a:prstGeom prst="roundRect">
            <a:avLst>
              <a:gd name="adj" fmla="val 485464"/>
            </a:avLst>
          </a:prstGeom>
          <a:solidFill>
            <a:srgbClr val="C49F8C"/>
          </a:solidFill>
          <a:ln/>
        </p:spPr>
      </p:sp>
      <p:sp>
        <p:nvSpPr>
          <p:cNvPr id="14" name="Text 11"/>
          <p:cNvSpPr/>
          <p:nvPr/>
        </p:nvSpPr>
        <p:spPr>
          <a:xfrm>
            <a:off x="7835146" y="5988963"/>
            <a:ext cx="3337560" cy="294323"/>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Gelasio" pitchFamily="34" charset="0"/>
                <a:ea typeface="Gelasio" pitchFamily="34" charset="-122"/>
                <a:cs typeface="Gelasio" pitchFamily="34" charset="-120"/>
              </a:rPr>
              <a:t>Hardware-Accelerated Graphics</a:t>
            </a:r>
            <a:endParaRPr lang="en-US" sz="1850" dirty="0"/>
          </a:p>
        </p:txBody>
      </p:sp>
      <p:sp>
        <p:nvSpPr>
          <p:cNvPr id="15" name="Text 12"/>
          <p:cNvSpPr/>
          <p:nvPr/>
        </p:nvSpPr>
        <p:spPr>
          <a:xfrm>
            <a:off x="7835146" y="6471642"/>
            <a:ext cx="6143387" cy="602933"/>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Gelasio" pitchFamily="34" charset="0"/>
                <a:ea typeface="Gelasio" pitchFamily="34" charset="-122"/>
                <a:cs typeface="Gelasio" pitchFamily="34" charset="-120"/>
              </a:rPr>
              <a:t>Delivers smooth, high-performance visual experiences across Windows, Linux, and macOS platforms.</a:t>
            </a:r>
            <a:endParaRPr lang="en-US" sz="1450" dirty="0"/>
          </a:p>
        </p:txBody>
      </p:sp>
      <p:sp>
        <p:nvSpPr>
          <p:cNvPr id="16" name="Rectangle 15">
            <a:extLst>
              <a:ext uri="{FF2B5EF4-FFF2-40B4-BE49-F238E27FC236}">
                <a16:creationId xmlns:a16="http://schemas.microsoft.com/office/drawing/2014/main" id="{BA33F12F-5E40-7EF7-D356-778D6AB064B1}"/>
              </a:ext>
            </a:extLst>
          </p:cNvPr>
          <p:cNvSpPr/>
          <p:nvPr/>
        </p:nvSpPr>
        <p:spPr>
          <a:xfrm>
            <a:off x="12666518" y="7799004"/>
            <a:ext cx="1839191" cy="430596"/>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7074"/>
          </a:xfrm>
          <a:prstGeom prst="rect">
            <a:avLst/>
          </a:prstGeom>
        </p:spPr>
      </p:pic>
      <p:sp>
        <p:nvSpPr>
          <p:cNvPr id="3" name="Text 0"/>
          <p:cNvSpPr/>
          <p:nvPr/>
        </p:nvSpPr>
        <p:spPr>
          <a:xfrm>
            <a:off x="645914" y="2814518"/>
            <a:ext cx="7127796" cy="576620"/>
          </a:xfrm>
          <a:prstGeom prst="rect">
            <a:avLst/>
          </a:prstGeom>
          <a:noFill/>
          <a:ln/>
        </p:spPr>
        <p:txBody>
          <a:bodyPr wrap="none" lIns="0" tIns="0" rIns="0" bIns="0" rtlCol="0" anchor="t"/>
          <a:lstStyle/>
          <a:p>
            <a:pPr marL="0" indent="0" algn="l">
              <a:lnSpc>
                <a:spcPts val="4500"/>
              </a:lnSpc>
              <a:buNone/>
            </a:pPr>
            <a:r>
              <a:rPr lang="en-US" sz="3600" dirty="0">
                <a:solidFill>
                  <a:srgbClr val="D8B6A4"/>
                </a:solidFill>
                <a:latin typeface="Gelasio" pitchFamily="34" charset="0"/>
                <a:ea typeface="Gelasio" pitchFamily="34" charset="-122"/>
                <a:cs typeface="Gelasio" pitchFamily="34" charset="-120"/>
              </a:rPr>
              <a:t>Key Functional Modules Explained</a:t>
            </a:r>
            <a:endParaRPr lang="en-US" sz="3600" dirty="0"/>
          </a:p>
        </p:txBody>
      </p:sp>
      <p:sp>
        <p:nvSpPr>
          <p:cNvPr id="4" name="Shape 1"/>
          <p:cNvSpPr/>
          <p:nvPr/>
        </p:nvSpPr>
        <p:spPr>
          <a:xfrm>
            <a:off x="645914" y="3944779"/>
            <a:ext cx="6577013" cy="1658422"/>
          </a:xfrm>
          <a:prstGeom prst="roundRect">
            <a:avLst>
              <a:gd name="adj" fmla="val 6616"/>
            </a:avLst>
          </a:prstGeom>
          <a:solidFill>
            <a:srgbClr val="464342"/>
          </a:solidFill>
          <a:ln/>
        </p:spPr>
      </p:sp>
      <p:sp>
        <p:nvSpPr>
          <p:cNvPr id="5" name="Shape 2"/>
          <p:cNvSpPr/>
          <p:nvPr/>
        </p:nvSpPr>
        <p:spPr>
          <a:xfrm>
            <a:off x="645914" y="3921919"/>
            <a:ext cx="6577013" cy="91440"/>
          </a:xfrm>
          <a:prstGeom prst="roundRect">
            <a:avLst>
              <a:gd name="adj" fmla="val 30277"/>
            </a:avLst>
          </a:prstGeom>
          <a:solidFill>
            <a:srgbClr val="C49F8C"/>
          </a:solidFill>
          <a:ln/>
        </p:spPr>
      </p:sp>
      <p:sp>
        <p:nvSpPr>
          <p:cNvPr id="6" name="Shape 3"/>
          <p:cNvSpPr/>
          <p:nvPr/>
        </p:nvSpPr>
        <p:spPr>
          <a:xfrm>
            <a:off x="3657600" y="3667958"/>
            <a:ext cx="553641" cy="553641"/>
          </a:xfrm>
          <a:prstGeom prst="roundRect">
            <a:avLst>
              <a:gd name="adj" fmla="val 165161"/>
            </a:avLst>
          </a:prstGeom>
          <a:solidFill>
            <a:srgbClr val="C49F8C"/>
          </a:solidFill>
          <a:ln/>
        </p:spPr>
      </p:sp>
      <p:sp>
        <p:nvSpPr>
          <p:cNvPr id="7" name="Text 4"/>
          <p:cNvSpPr/>
          <p:nvPr/>
        </p:nvSpPr>
        <p:spPr>
          <a:xfrm>
            <a:off x="3823692" y="3806309"/>
            <a:ext cx="221456" cy="276820"/>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latin typeface="Gelasio" pitchFamily="34" charset="0"/>
                <a:ea typeface="Gelasio" pitchFamily="34" charset="-122"/>
                <a:cs typeface="Gelasio" pitchFamily="34" charset="-120"/>
              </a:rPr>
              <a:t>1</a:t>
            </a:r>
            <a:endParaRPr lang="en-US" sz="1700" dirty="0"/>
          </a:p>
        </p:txBody>
      </p:sp>
      <p:sp>
        <p:nvSpPr>
          <p:cNvPr id="8" name="Text 5"/>
          <p:cNvSpPr/>
          <p:nvPr/>
        </p:nvSpPr>
        <p:spPr>
          <a:xfrm>
            <a:off x="853321" y="4406146"/>
            <a:ext cx="2307074" cy="288369"/>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Login Module</a:t>
            </a:r>
            <a:endParaRPr lang="en-US" sz="1800" dirty="0"/>
          </a:p>
        </p:txBody>
      </p:sp>
      <p:sp>
        <p:nvSpPr>
          <p:cNvPr id="9" name="Text 6"/>
          <p:cNvSpPr/>
          <p:nvPr/>
        </p:nvSpPr>
        <p:spPr>
          <a:xfrm>
            <a:off x="853321" y="4805243"/>
            <a:ext cx="6162199" cy="590550"/>
          </a:xfrm>
          <a:prstGeom prst="rect">
            <a:avLst/>
          </a:prstGeom>
          <a:noFill/>
          <a:ln/>
        </p:spPr>
        <p:txBody>
          <a:bodyPr wrap="squar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Provides secure authentication with distinct role-based access for administrators and regular members.</a:t>
            </a:r>
            <a:endParaRPr lang="en-US" sz="1450" dirty="0"/>
          </a:p>
        </p:txBody>
      </p:sp>
      <p:sp>
        <p:nvSpPr>
          <p:cNvPr id="10" name="Shape 7"/>
          <p:cNvSpPr/>
          <p:nvPr/>
        </p:nvSpPr>
        <p:spPr>
          <a:xfrm>
            <a:off x="7407473" y="3944779"/>
            <a:ext cx="6577013" cy="1658422"/>
          </a:xfrm>
          <a:prstGeom prst="roundRect">
            <a:avLst>
              <a:gd name="adj" fmla="val 6616"/>
            </a:avLst>
          </a:prstGeom>
          <a:solidFill>
            <a:srgbClr val="464342"/>
          </a:solidFill>
          <a:ln/>
        </p:spPr>
      </p:sp>
      <p:sp>
        <p:nvSpPr>
          <p:cNvPr id="11" name="Shape 8"/>
          <p:cNvSpPr/>
          <p:nvPr/>
        </p:nvSpPr>
        <p:spPr>
          <a:xfrm>
            <a:off x="7407473" y="3921919"/>
            <a:ext cx="6577013" cy="91440"/>
          </a:xfrm>
          <a:prstGeom prst="roundRect">
            <a:avLst>
              <a:gd name="adj" fmla="val 30277"/>
            </a:avLst>
          </a:prstGeom>
          <a:solidFill>
            <a:srgbClr val="C49F8C"/>
          </a:solidFill>
          <a:ln/>
        </p:spPr>
      </p:sp>
      <p:sp>
        <p:nvSpPr>
          <p:cNvPr id="12" name="Shape 9"/>
          <p:cNvSpPr/>
          <p:nvPr/>
        </p:nvSpPr>
        <p:spPr>
          <a:xfrm>
            <a:off x="10419159" y="3667958"/>
            <a:ext cx="553641" cy="553641"/>
          </a:xfrm>
          <a:prstGeom prst="roundRect">
            <a:avLst>
              <a:gd name="adj" fmla="val 165161"/>
            </a:avLst>
          </a:prstGeom>
          <a:solidFill>
            <a:srgbClr val="C49F8C"/>
          </a:solidFill>
          <a:ln/>
        </p:spPr>
      </p:sp>
      <p:sp>
        <p:nvSpPr>
          <p:cNvPr id="13" name="Text 10"/>
          <p:cNvSpPr/>
          <p:nvPr/>
        </p:nvSpPr>
        <p:spPr>
          <a:xfrm>
            <a:off x="10585252" y="3806309"/>
            <a:ext cx="221456" cy="276820"/>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latin typeface="Gelasio" pitchFamily="34" charset="0"/>
                <a:ea typeface="Gelasio" pitchFamily="34" charset="-122"/>
                <a:cs typeface="Gelasio" pitchFamily="34" charset="-120"/>
              </a:rPr>
              <a:t>2</a:t>
            </a:r>
            <a:endParaRPr lang="en-US" sz="1700" dirty="0"/>
          </a:p>
        </p:txBody>
      </p:sp>
      <p:sp>
        <p:nvSpPr>
          <p:cNvPr id="14" name="Text 11"/>
          <p:cNvSpPr/>
          <p:nvPr/>
        </p:nvSpPr>
        <p:spPr>
          <a:xfrm>
            <a:off x="7614880" y="4406146"/>
            <a:ext cx="2307074" cy="288369"/>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Book Catalog Module</a:t>
            </a:r>
            <a:endParaRPr lang="en-US" sz="1800" dirty="0"/>
          </a:p>
        </p:txBody>
      </p:sp>
      <p:sp>
        <p:nvSpPr>
          <p:cNvPr id="15" name="Text 12"/>
          <p:cNvSpPr/>
          <p:nvPr/>
        </p:nvSpPr>
        <p:spPr>
          <a:xfrm>
            <a:off x="7614880" y="4805243"/>
            <a:ext cx="6162199" cy="590550"/>
          </a:xfrm>
          <a:prstGeom prst="rect">
            <a:avLst/>
          </a:prstGeom>
          <a:noFill/>
          <a:ln/>
        </p:spPr>
        <p:txBody>
          <a:bodyPr wrap="squar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Offers robust functionalities to search, filter, and comprehensively manage the entire library book inventory.</a:t>
            </a:r>
            <a:endParaRPr lang="en-US" sz="1450" dirty="0"/>
          </a:p>
        </p:txBody>
      </p:sp>
      <p:sp>
        <p:nvSpPr>
          <p:cNvPr id="16" name="Shape 13"/>
          <p:cNvSpPr/>
          <p:nvPr/>
        </p:nvSpPr>
        <p:spPr>
          <a:xfrm>
            <a:off x="645914" y="6064568"/>
            <a:ext cx="6577013" cy="1658422"/>
          </a:xfrm>
          <a:prstGeom prst="roundRect">
            <a:avLst>
              <a:gd name="adj" fmla="val 6616"/>
            </a:avLst>
          </a:prstGeom>
          <a:solidFill>
            <a:srgbClr val="464342"/>
          </a:solidFill>
          <a:ln/>
        </p:spPr>
      </p:sp>
      <p:sp>
        <p:nvSpPr>
          <p:cNvPr id="17" name="Shape 14"/>
          <p:cNvSpPr/>
          <p:nvPr/>
        </p:nvSpPr>
        <p:spPr>
          <a:xfrm>
            <a:off x="645914" y="6041707"/>
            <a:ext cx="6577013" cy="91440"/>
          </a:xfrm>
          <a:prstGeom prst="roundRect">
            <a:avLst>
              <a:gd name="adj" fmla="val 30277"/>
            </a:avLst>
          </a:prstGeom>
          <a:solidFill>
            <a:srgbClr val="C49F8C"/>
          </a:solidFill>
          <a:ln/>
        </p:spPr>
      </p:sp>
      <p:sp>
        <p:nvSpPr>
          <p:cNvPr id="18" name="Shape 15"/>
          <p:cNvSpPr/>
          <p:nvPr/>
        </p:nvSpPr>
        <p:spPr>
          <a:xfrm>
            <a:off x="3657600" y="5787747"/>
            <a:ext cx="553641" cy="553641"/>
          </a:xfrm>
          <a:prstGeom prst="roundRect">
            <a:avLst>
              <a:gd name="adj" fmla="val 165161"/>
            </a:avLst>
          </a:prstGeom>
          <a:solidFill>
            <a:srgbClr val="C49F8C"/>
          </a:solidFill>
          <a:ln/>
        </p:spPr>
      </p:sp>
      <p:sp>
        <p:nvSpPr>
          <p:cNvPr id="19" name="Text 16"/>
          <p:cNvSpPr/>
          <p:nvPr/>
        </p:nvSpPr>
        <p:spPr>
          <a:xfrm>
            <a:off x="3823692" y="5926098"/>
            <a:ext cx="221456" cy="276820"/>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latin typeface="Gelasio" pitchFamily="34" charset="0"/>
                <a:ea typeface="Gelasio" pitchFamily="34" charset="-122"/>
                <a:cs typeface="Gelasio" pitchFamily="34" charset="-120"/>
              </a:rPr>
              <a:t>3</a:t>
            </a:r>
            <a:endParaRPr lang="en-US" sz="1700" dirty="0"/>
          </a:p>
        </p:txBody>
      </p:sp>
      <p:sp>
        <p:nvSpPr>
          <p:cNvPr id="20" name="Text 17"/>
          <p:cNvSpPr/>
          <p:nvPr/>
        </p:nvSpPr>
        <p:spPr>
          <a:xfrm>
            <a:off x="853321" y="6525935"/>
            <a:ext cx="2307074" cy="288369"/>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Issue/Return Module</a:t>
            </a:r>
            <a:endParaRPr lang="en-US" sz="1800" dirty="0"/>
          </a:p>
        </p:txBody>
      </p:sp>
      <p:sp>
        <p:nvSpPr>
          <p:cNvPr id="21" name="Text 18"/>
          <p:cNvSpPr/>
          <p:nvPr/>
        </p:nvSpPr>
        <p:spPr>
          <a:xfrm>
            <a:off x="853321" y="6925032"/>
            <a:ext cx="6162199" cy="590550"/>
          </a:xfrm>
          <a:prstGeom prst="rect">
            <a:avLst/>
          </a:prstGeom>
          <a:noFill/>
          <a:ln/>
        </p:spPr>
        <p:txBody>
          <a:bodyPr wrap="squar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Automates due date calculations and manages fine assessments, ensuring efficient and accurate book circulation.</a:t>
            </a:r>
            <a:endParaRPr lang="en-US" sz="1450" dirty="0"/>
          </a:p>
        </p:txBody>
      </p:sp>
      <p:sp>
        <p:nvSpPr>
          <p:cNvPr id="22" name="Shape 19"/>
          <p:cNvSpPr/>
          <p:nvPr/>
        </p:nvSpPr>
        <p:spPr>
          <a:xfrm>
            <a:off x="7407473" y="6064568"/>
            <a:ext cx="6577013" cy="1658422"/>
          </a:xfrm>
          <a:prstGeom prst="roundRect">
            <a:avLst>
              <a:gd name="adj" fmla="val 6616"/>
            </a:avLst>
          </a:prstGeom>
          <a:solidFill>
            <a:srgbClr val="464342"/>
          </a:solidFill>
          <a:ln/>
        </p:spPr>
      </p:sp>
      <p:sp>
        <p:nvSpPr>
          <p:cNvPr id="23" name="Shape 20"/>
          <p:cNvSpPr/>
          <p:nvPr/>
        </p:nvSpPr>
        <p:spPr>
          <a:xfrm>
            <a:off x="7407473" y="6041707"/>
            <a:ext cx="6577013" cy="91440"/>
          </a:xfrm>
          <a:prstGeom prst="roundRect">
            <a:avLst>
              <a:gd name="adj" fmla="val 30277"/>
            </a:avLst>
          </a:prstGeom>
          <a:solidFill>
            <a:srgbClr val="C49F8C"/>
          </a:solidFill>
          <a:ln/>
        </p:spPr>
      </p:sp>
      <p:sp>
        <p:nvSpPr>
          <p:cNvPr id="24" name="Shape 21"/>
          <p:cNvSpPr/>
          <p:nvPr/>
        </p:nvSpPr>
        <p:spPr>
          <a:xfrm>
            <a:off x="10419159" y="5787747"/>
            <a:ext cx="553641" cy="553641"/>
          </a:xfrm>
          <a:prstGeom prst="roundRect">
            <a:avLst>
              <a:gd name="adj" fmla="val 165161"/>
            </a:avLst>
          </a:prstGeom>
          <a:solidFill>
            <a:srgbClr val="C49F8C"/>
          </a:solidFill>
          <a:ln/>
        </p:spPr>
      </p:sp>
      <p:sp>
        <p:nvSpPr>
          <p:cNvPr id="25" name="Text 22"/>
          <p:cNvSpPr/>
          <p:nvPr/>
        </p:nvSpPr>
        <p:spPr>
          <a:xfrm>
            <a:off x="10585252" y="5926098"/>
            <a:ext cx="221456" cy="276820"/>
          </a:xfrm>
          <a:prstGeom prst="rect">
            <a:avLst/>
          </a:prstGeom>
          <a:noFill/>
          <a:ln/>
        </p:spPr>
        <p:txBody>
          <a:bodyPr wrap="none" lIns="0" tIns="0" rIns="0" bIns="0" rtlCol="0" anchor="t"/>
          <a:lstStyle/>
          <a:p>
            <a:pPr marL="0" indent="0" algn="l">
              <a:lnSpc>
                <a:spcPts val="2750"/>
              </a:lnSpc>
              <a:buNone/>
            </a:pPr>
            <a:r>
              <a:rPr lang="en-US" sz="1700" dirty="0">
                <a:solidFill>
                  <a:srgbClr val="000000"/>
                </a:solidFill>
                <a:latin typeface="Gelasio" pitchFamily="34" charset="0"/>
                <a:ea typeface="Gelasio" pitchFamily="34" charset="-122"/>
                <a:cs typeface="Gelasio" pitchFamily="34" charset="-120"/>
              </a:rPr>
              <a:t>4</a:t>
            </a:r>
            <a:endParaRPr lang="en-US" sz="1700" dirty="0"/>
          </a:p>
        </p:txBody>
      </p:sp>
      <p:sp>
        <p:nvSpPr>
          <p:cNvPr id="26" name="Text 23"/>
          <p:cNvSpPr/>
          <p:nvPr/>
        </p:nvSpPr>
        <p:spPr>
          <a:xfrm>
            <a:off x="7614880" y="6525935"/>
            <a:ext cx="2307074" cy="288369"/>
          </a:xfrm>
          <a:prstGeom prst="rect">
            <a:avLst/>
          </a:prstGeom>
          <a:noFill/>
          <a:ln/>
        </p:spPr>
        <p:txBody>
          <a:bodyPr wrap="none" lIns="0" tIns="0" rIns="0" bIns="0" rtlCol="0" anchor="t"/>
          <a:lstStyle/>
          <a:p>
            <a:pPr marL="0" indent="0" algn="l">
              <a:lnSpc>
                <a:spcPts val="2250"/>
              </a:lnSpc>
              <a:buNone/>
            </a:pPr>
            <a:r>
              <a:rPr lang="en-US" sz="1800" dirty="0">
                <a:solidFill>
                  <a:srgbClr val="C9C2C0"/>
                </a:solidFill>
                <a:latin typeface="Gelasio" pitchFamily="34" charset="0"/>
                <a:ea typeface="Gelasio" pitchFamily="34" charset="-122"/>
                <a:cs typeface="Gelasio" pitchFamily="34" charset="-120"/>
              </a:rPr>
              <a:t>Admin Dashboard</a:t>
            </a:r>
            <a:endParaRPr lang="en-US" sz="1800" dirty="0"/>
          </a:p>
        </p:txBody>
      </p:sp>
      <p:sp>
        <p:nvSpPr>
          <p:cNvPr id="27" name="Text 24"/>
          <p:cNvSpPr/>
          <p:nvPr/>
        </p:nvSpPr>
        <p:spPr>
          <a:xfrm>
            <a:off x="7614880" y="6925032"/>
            <a:ext cx="6162199" cy="590550"/>
          </a:xfrm>
          <a:prstGeom prst="rect">
            <a:avLst/>
          </a:prstGeom>
          <a:noFill/>
          <a:ln/>
        </p:spPr>
        <p:txBody>
          <a:bodyPr wrap="square" lIns="0" tIns="0" rIns="0" bIns="0" rtlCol="0" anchor="t"/>
          <a:lstStyle/>
          <a:p>
            <a:pPr marL="0" indent="0" algn="l">
              <a:lnSpc>
                <a:spcPts val="2300"/>
              </a:lnSpc>
              <a:buNone/>
            </a:pPr>
            <a:r>
              <a:rPr lang="en-US" sz="1450" dirty="0">
                <a:solidFill>
                  <a:srgbClr val="C9C2C0"/>
                </a:solidFill>
                <a:latin typeface="Gelasio" pitchFamily="34" charset="0"/>
                <a:ea typeface="Gelasio" pitchFamily="34" charset="-122"/>
                <a:cs typeface="Gelasio" pitchFamily="34" charset="-120"/>
              </a:rPr>
              <a:t>A central hub for user management, report generation, and configuration of system-wide settings.</a:t>
            </a:r>
            <a:endParaRPr lang="en-US" sz="1450" dirty="0"/>
          </a:p>
        </p:txBody>
      </p:sp>
      <p:sp>
        <p:nvSpPr>
          <p:cNvPr id="28" name="Rectangle 27">
            <a:extLst>
              <a:ext uri="{FF2B5EF4-FFF2-40B4-BE49-F238E27FC236}">
                <a16:creationId xmlns:a16="http://schemas.microsoft.com/office/drawing/2014/main" id="{8368CEE4-20CB-2A40-4F2C-D6E734946A83}"/>
              </a:ext>
            </a:extLst>
          </p:cNvPr>
          <p:cNvSpPr/>
          <p:nvPr/>
        </p:nvSpPr>
        <p:spPr>
          <a:xfrm>
            <a:off x="12874336" y="7722990"/>
            <a:ext cx="1756064" cy="506610"/>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219"/>
          </a:xfrm>
          <a:prstGeom prst="rect">
            <a:avLst/>
          </a:prstGeom>
        </p:spPr>
      </p:pic>
      <p:sp>
        <p:nvSpPr>
          <p:cNvPr id="3" name="Text 0"/>
          <p:cNvSpPr/>
          <p:nvPr/>
        </p:nvSpPr>
        <p:spPr>
          <a:xfrm>
            <a:off x="676870" y="531852"/>
            <a:ext cx="4835128" cy="604361"/>
          </a:xfrm>
          <a:prstGeom prst="rect">
            <a:avLst/>
          </a:prstGeom>
          <a:noFill/>
          <a:ln/>
        </p:spPr>
        <p:txBody>
          <a:bodyPr wrap="none" lIns="0" tIns="0" rIns="0" bIns="0" rtlCol="0" anchor="t"/>
          <a:lstStyle/>
          <a:p>
            <a:pPr marL="0" indent="0" algn="l">
              <a:lnSpc>
                <a:spcPts val="4750"/>
              </a:lnSpc>
              <a:buNone/>
            </a:pPr>
            <a:r>
              <a:rPr lang="en-US" sz="3800" dirty="0">
                <a:solidFill>
                  <a:srgbClr val="D8B6A4"/>
                </a:solidFill>
                <a:latin typeface="Gelasio" pitchFamily="34" charset="0"/>
                <a:ea typeface="Gelasio" pitchFamily="34" charset="-122"/>
                <a:cs typeface="Gelasio" pitchFamily="34" charset="-120"/>
              </a:rPr>
              <a:t>Benefits &amp; Impact</a:t>
            </a:r>
            <a:endParaRPr lang="en-US" sz="3800" dirty="0"/>
          </a:p>
        </p:txBody>
      </p:sp>
      <p:sp>
        <p:nvSpPr>
          <p:cNvPr id="4" name="Shape 1"/>
          <p:cNvSpPr/>
          <p:nvPr/>
        </p:nvSpPr>
        <p:spPr>
          <a:xfrm>
            <a:off x="676870" y="1426250"/>
            <a:ext cx="7790259" cy="1423511"/>
          </a:xfrm>
          <a:prstGeom prst="roundRect">
            <a:avLst>
              <a:gd name="adj" fmla="val 32608"/>
            </a:avLst>
          </a:prstGeom>
          <a:solidFill>
            <a:srgbClr val="373433"/>
          </a:solidFill>
          <a:ln/>
        </p:spPr>
      </p:sp>
      <p:sp>
        <p:nvSpPr>
          <p:cNvPr id="5" name="Text 2"/>
          <p:cNvSpPr/>
          <p:nvPr/>
        </p:nvSpPr>
        <p:spPr>
          <a:xfrm>
            <a:off x="870228" y="1619607"/>
            <a:ext cx="3126105" cy="302181"/>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Gelasio" pitchFamily="34" charset="0"/>
                <a:ea typeface="Gelasio" pitchFamily="34" charset="-122"/>
                <a:cs typeface="Gelasio" pitchFamily="34" charset="-120"/>
              </a:rPr>
              <a:t>Reduced Errors &amp; Paperwork</a:t>
            </a:r>
            <a:endParaRPr lang="en-US" sz="1900" dirty="0"/>
          </a:p>
        </p:txBody>
      </p:sp>
      <p:sp>
        <p:nvSpPr>
          <p:cNvPr id="6" name="Text 3"/>
          <p:cNvSpPr/>
          <p:nvPr/>
        </p:nvSpPr>
        <p:spPr>
          <a:xfrm>
            <a:off x="870228" y="2037755"/>
            <a:ext cx="7403544" cy="618649"/>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Minimises human errors and eliminates extensive manual paperwork, leading to more accurate and streamlined operations.</a:t>
            </a:r>
            <a:endParaRPr lang="en-US" sz="1500" dirty="0"/>
          </a:p>
        </p:txBody>
      </p:sp>
      <p:sp>
        <p:nvSpPr>
          <p:cNvPr id="7" name="Shape 4"/>
          <p:cNvSpPr/>
          <p:nvPr/>
        </p:nvSpPr>
        <p:spPr>
          <a:xfrm>
            <a:off x="676870" y="3043118"/>
            <a:ext cx="7790259" cy="1423511"/>
          </a:xfrm>
          <a:prstGeom prst="roundRect">
            <a:avLst>
              <a:gd name="adj" fmla="val 32608"/>
            </a:avLst>
          </a:prstGeom>
          <a:solidFill>
            <a:srgbClr val="373433"/>
          </a:solidFill>
          <a:ln/>
        </p:spPr>
      </p:sp>
      <p:sp>
        <p:nvSpPr>
          <p:cNvPr id="8" name="Text 5"/>
          <p:cNvSpPr/>
          <p:nvPr/>
        </p:nvSpPr>
        <p:spPr>
          <a:xfrm>
            <a:off x="870228" y="3236476"/>
            <a:ext cx="3018949" cy="302181"/>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Gelasio" pitchFamily="34" charset="0"/>
                <a:ea typeface="Gelasio" pitchFamily="34" charset="-122"/>
                <a:cs typeface="Gelasio" pitchFamily="34" charset="-120"/>
              </a:rPr>
              <a:t>Improved Turnaround Time</a:t>
            </a:r>
            <a:endParaRPr lang="en-US" sz="1900" dirty="0"/>
          </a:p>
        </p:txBody>
      </p:sp>
      <p:sp>
        <p:nvSpPr>
          <p:cNvPr id="9" name="Text 6"/>
          <p:cNvSpPr/>
          <p:nvPr/>
        </p:nvSpPr>
        <p:spPr>
          <a:xfrm>
            <a:off x="870228" y="3654623"/>
            <a:ext cx="7403544" cy="618649"/>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Accelerates the process for book lending and returns, enhancing operational efficiency and availability.</a:t>
            </a:r>
            <a:endParaRPr lang="en-US" sz="1500" dirty="0"/>
          </a:p>
        </p:txBody>
      </p:sp>
      <p:sp>
        <p:nvSpPr>
          <p:cNvPr id="10" name="Shape 7"/>
          <p:cNvSpPr/>
          <p:nvPr/>
        </p:nvSpPr>
        <p:spPr>
          <a:xfrm>
            <a:off x="676870" y="4659987"/>
            <a:ext cx="7790259" cy="1423511"/>
          </a:xfrm>
          <a:prstGeom prst="roundRect">
            <a:avLst>
              <a:gd name="adj" fmla="val 32608"/>
            </a:avLst>
          </a:prstGeom>
          <a:solidFill>
            <a:srgbClr val="373433"/>
          </a:solidFill>
          <a:ln/>
        </p:spPr>
      </p:sp>
      <p:sp>
        <p:nvSpPr>
          <p:cNvPr id="11" name="Text 8"/>
          <p:cNvSpPr/>
          <p:nvPr/>
        </p:nvSpPr>
        <p:spPr>
          <a:xfrm>
            <a:off x="870228" y="4853345"/>
            <a:ext cx="2418517" cy="302181"/>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Gelasio" pitchFamily="34" charset="0"/>
                <a:ea typeface="Gelasio" pitchFamily="34" charset="-122"/>
                <a:cs typeface="Gelasio" pitchFamily="34" charset="-120"/>
              </a:rPr>
              <a:t>Data-Driven Decisions</a:t>
            </a:r>
            <a:endParaRPr lang="en-US" sz="1900" dirty="0"/>
          </a:p>
        </p:txBody>
      </p:sp>
      <p:sp>
        <p:nvSpPr>
          <p:cNvPr id="12" name="Text 9"/>
          <p:cNvSpPr/>
          <p:nvPr/>
        </p:nvSpPr>
        <p:spPr>
          <a:xfrm>
            <a:off x="870228" y="5271492"/>
            <a:ext cx="7403544" cy="618649"/>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Provides real-time data insights for informed decision-making and optimal resource allocation.</a:t>
            </a:r>
            <a:endParaRPr lang="en-US" sz="1500" dirty="0"/>
          </a:p>
        </p:txBody>
      </p:sp>
      <p:sp>
        <p:nvSpPr>
          <p:cNvPr id="13" name="Shape 10"/>
          <p:cNvSpPr/>
          <p:nvPr/>
        </p:nvSpPr>
        <p:spPr>
          <a:xfrm>
            <a:off x="676870" y="6276856"/>
            <a:ext cx="7790259" cy="1423511"/>
          </a:xfrm>
          <a:prstGeom prst="roundRect">
            <a:avLst>
              <a:gd name="adj" fmla="val 32608"/>
            </a:avLst>
          </a:prstGeom>
          <a:solidFill>
            <a:srgbClr val="373433"/>
          </a:solidFill>
          <a:ln/>
        </p:spPr>
      </p:sp>
      <p:sp>
        <p:nvSpPr>
          <p:cNvPr id="14" name="Text 11"/>
          <p:cNvSpPr/>
          <p:nvPr/>
        </p:nvSpPr>
        <p:spPr>
          <a:xfrm>
            <a:off x="870228" y="6470213"/>
            <a:ext cx="2944654" cy="302181"/>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Gelasio" pitchFamily="34" charset="0"/>
                <a:ea typeface="Gelasio" pitchFamily="34" charset="-122"/>
                <a:cs typeface="Gelasio" pitchFamily="34" charset="-120"/>
              </a:rPr>
              <a:t>Enhanced User Satisfaction</a:t>
            </a:r>
            <a:endParaRPr lang="en-US" sz="1900" dirty="0"/>
          </a:p>
        </p:txBody>
      </p:sp>
      <p:sp>
        <p:nvSpPr>
          <p:cNvPr id="15" name="Text 12"/>
          <p:cNvSpPr/>
          <p:nvPr/>
        </p:nvSpPr>
        <p:spPr>
          <a:xfrm>
            <a:off x="870228" y="6888361"/>
            <a:ext cx="7403544" cy="618649"/>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Gelasio" pitchFamily="34" charset="0"/>
                <a:ea typeface="Gelasio" pitchFamily="34" charset="-122"/>
                <a:cs typeface="Gelasio" pitchFamily="34" charset="-120"/>
              </a:rPr>
              <a:t>Empowers users with self-service options and timely notifications, significantly improving their overall library experience.</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5794" y="499586"/>
            <a:ext cx="7180421" cy="567690"/>
          </a:xfrm>
          <a:prstGeom prst="rect">
            <a:avLst/>
          </a:prstGeom>
          <a:noFill/>
          <a:ln/>
        </p:spPr>
        <p:txBody>
          <a:bodyPr wrap="none" lIns="0" tIns="0" rIns="0" bIns="0" rtlCol="0" anchor="t"/>
          <a:lstStyle/>
          <a:p>
            <a:pPr marL="0" indent="0" algn="l">
              <a:lnSpc>
                <a:spcPts val="4450"/>
              </a:lnSpc>
              <a:buNone/>
            </a:pPr>
            <a:r>
              <a:rPr lang="en-US" sz="3550" dirty="0">
                <a:solidFill>
                  <a:srgbClr val="D8B6A4"/>
                </a:solidFill>
                <a:latin typeface="Gelasio" pitchFamily="34" charset="0"/>
                <a:ea typeface="Gelasio" pitchFamily="34" charset="-122"/>
                <a:cs typeface="Gelasio" pitchFamily="34" charset="-120"/>
              </a:rPr>
              <a:t>Challenges &amp; Future Enhancements</a:t>
            </a:r>
            <a:endParaRPr lang="en-US" sz="3550" dirty="0"/>
          </a:p>
        </p:txBody>
      </p:sp>
      <p:pic>
        <p:nvPicPr>
          <p:cNvPr id="3" name="Image 0" descr="preencoded.png"/>
          <p:cNvPicPr>
            <a:picLocks noChangeAspect="1"/>
          </p:cNvPicPr>
          <p:nvPr/>
        </p:nvPicPr>
        <p:blipFill>
          <a:blip r:embed="rId3"/>
          <a:stretch>
            <a:fillRect/>
          </a:stretch>
        </p:blipFill>
        <p:spPr>
          <a:xfrm>
            <a:off x="635794" y="1544002"/>
            <a:ext cx="6457831" cy="6457831"/>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2499" y="1549658"/>
            <a:ext cx="272415" cy="272415"/>
          </a:xfrm>
          <a:prstGeom prst="rect">
            <a:avLst/>
          </a:prstGeom>
        </p:spPr>
      </p:pic>
      <p:sp>
        <p:nvSpPr>
          <p:cNvPr id="5" name="Text 1"/>
          <p:cNvSpPr/>
          <p:nvPr/>
        </p:nvSpPr>
        <p:spPr>
          <a:xfrm>
            <a:off x="8134707" y="1544002"/>
            <a:ext cx="2610683" cy="283726"/>
          </a:xfrm>
          <a:prstGeom prst="rect">
            <a:avLst/>
          </a:prstGeom>
          <a:noFill/>
          <a:ln/>
        </p:spPr>
        <p:txBody>
          <a:bodyPr wrap="none" lIns="0" tIns="0" rIns="0" bIns="0" rtlCol="0" anchor="t"/>
          <a:lstStyle/>
          <a:p>
            <a:pPr marL="0" indent="0" algn="l">
              <a:lnSpc>
                <a:spcPts val="2200"/>
              </a:lnSpc>
              <a:buNone/>
            </a:pPr>
            <a:r>
              <a:rPr lang="en-US" sz="1750" dirty="0">
                <a:solidFill>
                  <a:srgbClr val="C9C2C0"/>
                </a:solidFill>
                <a:latin typeface="Gelasio" pitchFamily="34" charset="0"/>
                <a:ea typeface="Gelasio" pitchFamily="34" charset="-122"/>
                <a:cs typeface="Gelasio" pitchFamily="34" charset="-120"/>
              </a:rPr>
              <a:t>Mobile Access Integration</a:t>
            </a:r>
            <a:endParaRPr lang="en-US" sz="1750" dirty="0"/>
          </a:p>
        </p:txBody>
      </p:sp>
      <p:sp>
        <p:nvSpPr>
          <p:cNvPr id="6" name="Text 2"/>
          <p:cNvSpPr/>
          <p:nvPr/>
        </p:nvSpPr>
        <p:spPr>
          <a:xfrm>
            <a:off x="8134707" y="2009299"/>
            <a:ext cx="5867519" cy="581263"/>
          </a:xfrm>
          <a:prstGeom prst="rect">
            <a:avLst/>
          </a:prstGeom>
          <a:noFill/>
          <a:ln/>
        </p:spPr>
        <p:txBody>
          <a:bodyPr wrap="square" lIns="0" tIns="0" rIns="0" bIns="0" rtlCol="0" anchor="t"/>
          <a:lstStyle/>
          <a:p>
            <a:pPr marL="0" indent="0" algn="l">
              <a:lnSpc>
                <a:spcPts val="2250"/>
              </a:lnSpc>
              <a:buNone/>
            </a:pPr>
            <a:r>
              <a:rPr lang="en-US" sz="1400" dirty="0">
                <a:solidFill>
                  <a:srgbClr val="C9C2C0"/>
                </a:solidFill>
                <a:latin typeface="Gelasio" pitchFamily="34" charset="0"/>
                <a:ea typeface="Gelasio" pitchFamily="34" charset="-122"/>
                <a:cs typeface="Gelasio" pitchFamily="34" charset="-120"/>
              </a:rPr>
              <a:t>Developing mobile applications for convenient remote book searching, reservations, and account management.</a:t>
            </a:r>
            <a:endParaRPr lang="en-US" sz="140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2499" y="2959477"/>
            <a:ext cx="272415" cy="272415"/>
          </a:xfrm>
          <a:prstGeom prst="rect">
            <a:avLst/>
          </a:prstGeom>
        </p:spPr>
      </p:pic>
      <p:sp>
        <p:nvSpPr>
          <p:cNvPr id="8" name="Text 3"/>
          <p:cNvSpPr/>
          <p:nvPr/>
        </p:nvSpPr>
        <p:spPr>
          <a:xfrm>
            <a:off x="8134707" y="2953822"/>
            <a:ext cx="3443526" cy="283726"/>
          </a:xfrm>
          <a:prstGeom prst="rect">
            <a:avLst/>
          </a:prstGeom>
          <a:noFill/>
          <a:ln/>
        </p:spPr>
        <p:txBody>
          <a:bodyPr wrap="none" lIns="0" tIns="0" rIns="0" bIns="0" rtlCol="0" anchor="t"/>
          <a:lstStyle/>
          <a:p>
            <a:pPr marL="0" indent="0" algn="l">
              <a:lnSpc>
                <a:spcPts val="2200"/>
              </a:lnSpc>
              <a:buNone/>
            </a:pPr>
            <a:r>
              <a:rPr lang="en-US" sz="1750" dirty="0">
                <a:solidFill>
                  <a:srgbClr val="C9C2C0"/>
                </a:solidFill>
                <a:latin typeface="Gelasio" pitchFamily="34" charset="0"/>
                <a:ea typeface="Gelasio" pitchFamily="34" charset="-122"/>
                <a:cs typeface="Gelasio" pitchFamily="34" charset="-120"/>
              </a:rPr>
              <a:t>eBook &amp; Multimedia Management</a:t>
            </a:r>
            <a:endParaRPr lang="en-US" sz="1750" dirty="0"/>
          </a:p>
        </p:txBody>
      </p:sp>
      <p:sp>
        <p:nvSpPr>
          <p:cNvPr id="9" name="Text 4"/>
          <p:cNvSpPr/>
          <p:nvPr/>
        </p:nvSpPr>
        <p:spPr>
          <a:xfrm>
            <a:off x="8134707" y="3419118"/>
            <a:ext cx="5867519" cy="581263"/>
          </a:xfrm>
          <a:prstGeom prst="rect">
            <a:avLst/>
          </a:prstGeom>
          <a:noFill/>
          <a:ln/>
        </p:spPr>
        <p:txBody>
          <a:bodyPr wrap="square" lIns="0" tIns="0" rIns="0" bIns="0" rtlCol="0" anchor="t"/>
          <a:lstStyle/>
          <a:p>
            <a:pPr marL="0" indent="0" algn="l">
              <a:lnSpc>
                <a:spcPts val="2250"/>
              </a:lnSpc>
              <a:buNone/>
            </a:pPr>
            <a:r>
              <a:rPr lang="en-US" sz="1400" dirty="0">
                <a:solidFill>
                  <a:srgbClr val="C9C2C0"/>
                </a:solidFill>
                <a:latin typeface="Gelasio" pitchFamily="34" charset="0"/>
                <a:ea typeface="Gelasio" pitchFamily="34" charset="-122"/>
                <a:cs typeface="Gelasio" pitchFamily="34" charset="-120"/>
              </a:rPr>
              <a:t>Expanding the system to include digital resources, eBooks, and various multimedia content for a richer collection.</a:t>
            </a:r>
            <a:endParaRPr lang="en-US" sz="1400" dirty="0"/>
          </a:p>
        </p:txBody>
      </p:sp>
      <p:pic>
        <p:nvPicPr>
          <p:cNvPr id="10"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2499" y="4369296"/>
            <a:ext cx="272415" cy="272415"/>
          </a:xfrm>
          <a:prstGeom prst="rect">
            <a:avLst/>
          </a:prstGeom>
        </p:spPr>
      </p:pic>
      <p:sp>
        <p:nvSpPr>
          <p:cNvPr id="11" name="Text 5"/>
          <p:cNvSpPr/>
          <p:nvPr/>
        </p:nvSpPr>
        <p:spPr>
          <a:xfrm>
            <a:off x="8134707" y="4363641"/>
            <a:ext cx="2466142" cy="283726"/>
          </a:xfrm>
          <a:prstGeom prst="rect">
            <a:avLst/>
          </a:prstGeom>
          <a:noFill/>
          <a:ln/>
        </p:spPr>
        <p:txBody>
          <a:bodyPr wrap="none" lIns="0" tIns="0" rIns="0" bIns="0" rtlCol="0" anchor="t"/>
          <a:lstStyle/>
          <a:p>
            <a:pPr marL="0" indent="0" algn="l">
              <a:lnSpc>
                <a:spcPts val="2200"/>
              </a:lnSpc>
              <a:buNone/>
            </a:pPr>
            <a:r>
              <a:rPr lang="en-US" sz="1750" dirty="0">
                <a:solidFill>
                  <a:srgbClr val="C9C2C0"/>
                </a:solidFill>
                <a:latin typeface="Gelasio" pitchFamily="34" charset="0"/>
                <a:ea typeface="Gelasio" pitchFamily="34" charset="-122"/>
                <a:cs typeface="Gelasio" pitchFamily="34" charset="-120"/>
              </a:rPr>
              <a:t>Barcode/RFID Scanning</a:t>
            </a:r>
            <a:endParaRPr lang="en-US" sz="1750" dirty="0"/>
          </a:p>
        </p:txBody>
      </p:sp>
      <p:sp>
        <p:nvSpPr>
          <p:cNvPr id="12" name="Text 6"/>
          <p:cNvSpPr/>
          <p:nvPr/>
        </p:nvSpPr>
        <p:spPr>
          <a:xfrm>
            <a:off x="8134707" y="4828937"/>
            <a:ext cx="5867519" cy="581263"/>
          </a:xfrm>
          <a:prstGeom prst="rect">
            <a:avLst/>
          </a:prstGeom>
          <a:noFill/>
          <a:ln/>
        </p:spPr>
        <p:txBody>
          <a:bodyPr wrap="square" lIns="0" tIns="0" rIns="0" bIns="0" rtlCol="0" anchor="t"/>
          <a:lstStyle/>
          <a:p>
            <a:pPr marL="0" indent="0" algn="l">
              <a:lnSpc>
                <a:spcPts val="2250"/>
              </a:lnSpc>
              <a:buNone/>
            </a:pPr>
            <a:r>
              <a:rPr lang="en-US" sz="1400" dirty="0">
                <a:solidFill>
                  <a:srgbClr val="C9C2C0"/>
                </a:solidFill>
                <a:latin typeface="Gelasio" pitchFamily="34" charset="0"/>
                <a:ea typeface="Gelasio" pitchFamily="34" charset="-122"/>
                <a:cs typeface="Gelasio" pitchFamily="34" charset="-120"/>
              </a:rPr>
              <a:t>Implementing advanced scanning technologies for faster, more accurate, and touch-free transactions.</a:t>
            </a:r>
            <a:endParaRPr lang="en-US" sz="1400" dirty="0"/>
          </a:p>
        </p:txBody>
      </p:sp>
      <p:pic>
        <p:nvPicPr>
          <p:cNvPr id="13" name="Image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2499" y="5779115"/>
            <a:ext cx="272415" cy="272415"/>
          </a:xfrm>
          <a:prstGeom prst="rect">
            <a:avLst/>
          </a:prstGeom>
        </p:spPr>
      </p:pic>
      <p:sp>
        <p:nvSpPr>
          <p:cNvPr id="14" name="Text 7"/>
          <p:cNvSpPr/>
          <p:nvPr/>
        </p:nvSpPr>
        <p:spPr>
          <a:xfrm>
            <a:off x="8134707" y="5773460"/>
            <a:ext cx="2270998" cy="283726"/>
          </a:xfrm>
          <a:prstGeom prst="rect">
            <a:avLst/>
          </a:prstGeom>
          <a:noFill/>
          <a:ln/>
        </p:spPr>
        <p:txBody>
          <a:bodyPr wrap="none" lIns="0" tIns="0" rIns="0" bIns="0" rtlCol="0" anchor="t"/>
          <a:lstStyle/>
          <a:p>
            <a:pPr marL="0" indent="0" algn="l">
              <a:lnSpc>
                <a:spcPts val="2200"/>
              </a:lnSpc>
              <a:buNone/>
            </a:pPr>
            <a:r>
              <a:rPr lang="en-US" sz="1750" dirty="0">
                <a:solidFill>
                  <a:srgbClr val="C9C2C0"/>
                </a:solidFill>
                <a:latin typeface="Gelasio" pitchFamily="34" charset="0"/>
                <a:ea typeface="Gelasio" pitchFamily="34" charset="-122"/>
                <a:cs typeface="Gelasio" pitchFamily="34" charset="-120"/>
              </a:rPr>
              <a:t>AI-Driven Analytics</a:t>
            </a:r>
            <a:endParaRPr lang="en-US" sz="1750" dirty="0"/>
          </a:p>
        </p:txBody>
      </p:sp>
      <p:sp>
        <p:nvSpPr>
          <p:cNvPr id="15" name="Text 8"/>
          <p:cNvSpPr/>
          <p:nvPr/>
        </p:nvSpPr>
        <p:spPr>
          <a:xfrm>
            <a:off x="8134707" y="6238756"/>
            <a:ext cx="5867519" cy="581263"/>
          </a:xfrm>
          <a:prstGeom prst="rect">
            <a:avLst/>
          </a:prstGeom>
          <a:noFill/>
          <a:ln/>
        </p:spPr>
        <p:txBody>
          <a:bodyPr wrap="square" lIns="0" tIns="0" rIns="0" bIns="0" rtlCol="0" anchor="t"/>
          <a:lstStyle/>
          <a:p>
            <a:pPr marL="0" indent="0" algn="l">
              <a:lnSpc>
                <a:spcPts val="2250"/>
              </a:lnSpc>
              <a:buNone/>
            </a:pPr>
            <a:r>
              <a:rPr lang="en-US" sz="1400" dirty="0">
                <a:solidFill>
                  <a:srgbClr val="C9C2C0"/>
                </a:solidFill>
                <a:latin typeface="Gelasio" pitchFamily="34" charset="0"/>
                <a:ea typeface="Gelasio" pitchFamily="34" charset="-122"/>
                <a:cs typeface="Gelasio" pitchFamily="34" charset="-120"/>
              </a:rPr>
              <a:t>Enhancing reporting with AI for personalised recommendations and predictive usage pattern analysis.</a:t>
            </a:r>
            <a:endParaRPr lang="en-US" sz="1400" dirty="0"/>
          </a:p>
        </p:txBody>
      </p:sp>
      <p:sp>
        <p:nvSpPr>
          <p:cNvPr id="16" name="Rectangle 15">
            <a:extLst>
              <a:ext uri="{FF2B5EF4-FFF2-40B4-BE49-F238E27FC236}">
                <a16:creationId xmlns:a16="http://schemas.microsoft.com/office/drawing/2014/main" id="{E993E5A2-031C-E683-9FED-BC61E0903F14}"/>
              </a:ext>
            </a:extLst>
          </p:cNvPr>
          <p:cNvSpPr/>
          <p:nvPr/>
        </p:nvSpPr>
        <p:spPr>
          <a:xfrm>
            <a:off x="12791209" y="7803573"/>
            <a:ext cx="1839191" cy="426027"/>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TotalTime>
  <Words>881</Words>
  <Application>Microsoft Office PowerPoint</Application>
  <PresentationFormat>Custom</PresentationFormat>
  <Paragraphs>107</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Gelasio Light</vt:lpstr>
      <vt:lpstr>Arial</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Ayush man</cp:lastModifiedBy>
  <cp:revision>2</cp:revision>
  <dcterms:created xsi:type="dcterms:W3CDTF">2025-11-23T07:31:04Z</dcterms:created>
  <dcterms:modified xsi:type="dcterms:W3CDTF">2025-11-25T06:00:36Z</dcterms:modified>
</cp:coreProperties>
</file>